
<file path=[Content_Types].xml><?xml version="1.0" encoding="utf-8"?>
<Types xmlns="http://schemas.openxmlformats.org/package/2006/content-types">
  <Default Extension="png" ContentType="image/png"/>
  <Default Extension="mp3" ContentType="audio/m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884" r:id="rId2"/>
    <p:sldMasterId id="2147483909" r:id="rId3"/>
  </p:sldMasterIdLst>
  <p:notesMasterIdLst>
    <p:notesMasterId r:id="rId17"/>
  </p:notesMasterIdLst>
  <p:sldIdLst>
    <p:sldId id="257" r:id="rId4"/>
    <p:sldId id="438" r:id="rId5"/>
    <p:sldId id="450" r:id="rId6"/>
    <p:sldId id="327" r:id="rId7"/>
    <p:sldId id="451" r:id="rId8"/>
    <p:sldId id="452" r:id="rId9"/>
    <p:sldId id="453" r:id="rId10"/>
    <p:sldId id="454" r:id="rId11"/>
    <p:sldId id="455" r:id="rId12"/>
    <p:sldId id="400" r:id="rId13"/>
    <p:sldId id="436" r:id="rId14"/>
    <p:sldId id="437" r:id="rId15"/>
    <p:sldId id="265" r:id="rId16"/>
  </p:sldIdLst>
  <p:sldSz cx="12192000" cy="6858000"/>
  <p:notesSz cx="6834188" cy="997902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20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C1"/>
    <a:srgbClr val="0071BF"/>
    <a:srgbClr val="CFDEF3"/>
    <a:srgbClr val="006DBE"/>
    <a:srgbClr val="0066FF"/>
    <a:srgbClr val="0071C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876" autoAdjust="0"/>
    <p:restoredTop sz="94660"/>
  </p:normalViewPr>
  <p:slideViewPr>
    <p:cSldViewPr snapToObjects="1" showGuides="1">
      <p:cViewPr>
        <p:scale>
          <a:sx n="50" d="100"/>
          <a:sy n="50" d="100"/>
        </p:scale>
        <p:origin x="484" y="392"/>
      </p:cViewPr>
      <p:guideLst>
        <p:guide pos="3840"/>
        <p:guide orient="horz" pos="220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69B4CCAF-CB9D-490A-9E66-F62AD4049F7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0688" cy="49847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EB7C0C07-F55E-4C10-AC71-1C2200E0D54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70325" y="0"/>
            <a:ext cx="2962275" cy="49847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27A2A230-EB3D-407B-B437-D5C024C2F6CC}" type="datetimeFigureOut">
              <a:rPr lang="zh-CN" altLang="en-US"/>
              <a:pPr>
                <a:defRPr/>
              </a:pPr>
              <a:t>2018/9/4</a:t>
            </a:fld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90488" y="747713"/>
            <a:ext cx="6651625" cy="374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F1223845-3C32-4AF1-A2E1-3658EDBD4EB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2625" y="4740275"/>
            <a:ext cx="5467350" cy="448945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9E766261-6E2B-4087-B430-57F6ECD7964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77375"/>
            <a:ext cx="2960688" cy="50006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C7A04A93-AAA2-4DB2-8930-F4435E2DA2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0325" y="9477375"/>
            <a:ext cx="2962275" cy="50006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D8ECB52F-DE72-4A39-99F1-3BBCFA23651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ECB52F-DE72-4A39-99F1-3BBCFA23651C}" type="slidenum">
              <a:rPr lang="zh-CN" altLang="en-US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1359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072664" cy="1124744"/>
          </a:xfrm>
          <a:prstGeom prst="rect">
            <a:avLst/>
          </a:prstGeom>
        </p:spPr>
      </p:pic>
      <p:pic>
        <p:nvPicPr>
          <p:cNvPr id="2" name="图片 1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203200"/>
            <a:ext cx="12192001" cy="61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99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37800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27915" y="838201"/>
            <a:ext cx="10972800" cy="48545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1201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34758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90926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39851"/>
            <a:ext cx="10972800" cy="4854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954035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3829666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571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964428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2157200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2648930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21735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3113830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501980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339851"/>
            <a:ext cx="10972800" cy="48545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30200849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-33338"/>
            <a:ext cx="2743200" cy="6227763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-33338"/>
            <a:ext cx="8026400" cy="62277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39">
            <a:extLst>
              <a:ext uri="{FF2B5EF4-FFF2-40B4-BE49-F238E27FC236}">
                <a16:creationId xmlns:a16="http://schemas.microsoft.com/office/drawing/2014/main" id="{42B850FE-87A6-474F-A954-C78597BAC0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00801"/>
            <a:ext cx="28448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40">
            <a:extLst>
              <a:ext uri="{FF2B5EF4-FFF2-40B4-BE49-F238E27FC236}">
                <a16:creationId xmlns:a16="http://schemas.microsoft.com/office/drawing/2014/main" id="{5B9DBBED-11CA-4635-BBAF-8C72CDC1C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959600" y="6381751"/>
            <a:ext cx="480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38965846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1825818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7237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5125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6541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7871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947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09840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8709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3418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31091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1323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4126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47F76-E996-41CB-8BE8-485741BB1A27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1D250B-E8FC-46DF-8851-0A58AB5BB8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885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0851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339851"/>
            <a:ext cx="5384800" cy="48545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339851"/>
            <a:ext cx="5384800" cy="48545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33440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92678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33338"/>
            <a:ext cx="10972800" cy="11318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79501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5395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87384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gi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8.jp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2351585" y="1124744"/>
            <a:ext cx="3931750" cy="424847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4061774" y="1772816"/>
            <a:ext cx="4068452" cy="33843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FA6FEB1-AFB2-44FA-B3D4-8201F35BCC0A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408712"/>
            <a:ext cx="404664" cy="40466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3863752" y="1772816"/>
            <a:ext cx="4787226" cy="338437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922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  <p:sldLayoutId id="2147483897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v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n"/>
        <a:defRPr sz="24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v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n"/>
        <a:defRPr sz="24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1955786"/>
            <a:ext cx="12192000" cy="294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89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  <p:sldLayoutId id="214748392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slide" Target="slide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07368" y="180221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An Introduction to Database System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A375180A-9AB0-422C-82C3-1ACB04171484}"/>
              </a:ext>
            </a:extLst>
          </p:cNvPr>
          <p:cNvSpPr txBox="1"/>
          <p:nvPr/>
        </p:nvSpPr>
        <p:spPr>
          <a:xfrm>
            <a:off x="623392" y="2804022"/>
            <a:ext cx="62646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7.1 </a:t>
            </a:r>
            <a:r>
              <a:rPr lang="zh-CN" altLang="en-US" sz="4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数据库设计概述</a:t>
            </a:r>
            <a:endParaRPr lang="zh-CN" altLang="en-US" sz="4400" b="1" dirty="0">
              <a:solidFill>
                <a:schemeClr val="bg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5792680"/>
            <a:ext cx="10058400" cy="804672"/>
          </a:xfrm>
          <a:prstGeom prst="rect">
            <a:avLst/>
          </a:prstGeom>
        </p:spPr>
      </p:pic>
      <p:pic>
        <p:nvPicPr>
          <p:cNvPr id="2" name="Voice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032792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6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DBE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C7AF40F-BB5C-41A1-8A4E-C9632FAC7719}"/>
              </a:ext>
            </a:extLst>
          </p:cNvPr>
          <p:cNvSpPr txBox="1"/>
          <p:nvPr/>
        </p:nvSpPr>
        <p:spPr>
          <a:xfrm>
            <a:off x="4930720" y="241017"/>
            <a:ext cx="2330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§</a:t>
            </a:r>
            <a:r>
              <a:rPr lang="zh-CN" altLang="en-US" sz="3200" b="1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本节回眸</a:t>
            </a:r>
            <a:endParaRPr lang="zh-CN" altLang="en-US" sz="32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177685" y="1700808"/>
            <a:ext cx="5836631" cy="3816424"/>
            <a:chOff x="3177685" y="1700808"/>
            <a:chExt cx="5836631" cy="3816424"/>
          </a:xfrm>
        </p:grpSpPr>
        <p:sp>
          <p:nvSpPr>
            <p:cNvPr id="19" name="任意多边形: 形状 10">
              <a:extLst>
                <a:ext uri="{FF2B5EF4-FFF2-40B4-BE49-F238E27FC236}">
                  <a16:creationId xmlns:a16="http://schemas.microsoft.com/office/drawing/2014/main" id="{9C71B116-46FD-41C2-98F5-9F83B29F9F6D}"/>
                </a:ext>
              </a:extLst>
            </p:cNvPr>
            <p:cNvSpPr/>
            <p:nvPr/>
          </p:nvSpPr>
          <p:spPr>
            <a:xfrm>
              <a:off x="3914316" y="3627397"/>
              <a:ext cx="900000" cy="1603183"/>
            </a:xfrm>
            <a:custGeom>
              <a:avLst/>
              <a:gdLst>
                <a:gd name="connsiteX0" fmla="*/ 0 w 271118"/>
                <a:gd name="connsiteY0" fmla="*/ 0 h 1121469"/>
                <a:gd name="connsiteX1" fmla="*/ 135559 w 271118"/>
                <a:gd name="connsiteY1" fmla="*/ 0 h 1121469"/>
                <a:gd name="connsiteX2" fmla="*/ 135559 w 271118"/>
                <a:gd name="connsiteY2" fmla="*/ 1121469 h 1121469"/>
                <a:gd name="connsiteX3" fmla="*/ 271118 w 271118"/>
                <a:gd name="connsiteY3" fmla="*/ 1121469 h 112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118" h="1121469">
                  <a:moveTo>
                    <a:pt x="0" y="0"/>
                  </a:moveTo>
                  <a:lnTo>
                    <a:pt x="135559" y="0"/>
                  </a:lnTo>
                  <a:lnTo>
                    <a:pt x="135559" y="1121469"/>
                  </a:lnTo>
                  <a:lnTo>
                    <a:pt x="271118" y="1121469"/>
                  </a:lnTo>
                </a:path>
              </a:pathLst>
            </a:cu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9415" tIns="531890" rIns="119415" bIns="531891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000" b="1" kern="1200">
                <a:solidFill>
                  <a:srgbClr val="FF0000"/>
                </a:solidFill>
              </a:endParaRPr>
            </a:p>
          </p:txBody>
        </p:sp>
        <p:sp>
          <p:nvSpPr>
            <p:cNvPr id="20" name="任意多边形: 形状 13">
              <a:extLst>
                <a:ext uri="{FF2B5EF4-FFF2-40B4-BE49-F238E27FC236}">
                  <a16:creationId xmlns:a16="http://schemas.microsoft.com/office/drawing/2014/main" id="{3C396F0F-97C3-404B-84AA-BE1EDBE33E23}"/>
                </a:ext>
              </a:extLst>
            </p:cNvPr>
            <p:cNvSpPr/>
            <p:nvPr/>
          </p:nvSpPr>
          <p:spPr>
            <a:xfrm>
              <a:off x="3914316" y="2001879"/>
              <a:ext cx="900000" cy="1616389"/>
            </a:xfrm>
            <a:custGeom>
              <a:avLst/>
              <a:gdLst>
                <a:gd name="connsiteX0" fmla="*/ 0 w 271118"/>
                <a:gd name="connsiteY0" fmla="*/ 1121469 h 1121469"/>
                <a:gd name="connsiteX1" fmla="*/ 135559 w 271118"/>
                <a:gd name="connsiteY1" fmla="*/ 1121469 h 1121469"/>
                <a:gd name="connsiteX2" fmla="*/ 135559 w 271118"/>
                <a:gd name="connsiteY2" fmla="*/ 0 h 1121469"/>
                <a:gd name="connsiteX3" fmla="*/ 271118 w 271118"/>
                <a:gd name="connsiteY3" fmla="*/ 0 h 112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118" h="1121469">
                  <a:moveTo>
                    <a:pt x="0" y="1121469"/>
                  </a:moveTo>
                  <a:lnTo>
                    <a:pt x="135559" y="1121469"/>
                  </a:lnTo>
                  <a:lnTo>
                    <a:pt x="135559" y="0"/>
                  </a:lnTo>
                  <a:lnTo>
                    <a:pt x="271118" y="0"/>
                  </a:lnTo>
                </a:path>
              </a:pathLst>
            </a:cu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9415" tIns="531891" rIns="119415" bIns="53189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000" b="1" kern="1200">
                <a:solidFill>
                  <a:srgbClr val="FF0000"/>
                </a:solidFill>
              </a:endParaRPr>
            </a:p>
          </p:txBody>
        </p:sp>
        <p:sp>
          <p:nvSpPr>
            <p:cNvPr id="21" name="任意多边形: 形状 15">
              <a:extLst>
                <a:ext uri="{FF2B5EF4-FFF2-40B4-BE49-F238E27FC236}">
                  <a16:creationId xmlns:a16="http://schemas.microsoft.com/office/drawing/2014/main" id="{F3EBFE17-2A04-4BDF-ADFC-62A42EE23AE6}"/>
                </a:ext>
              </a:extLst>
            </p:cNvPr>
            <p:cNvSpPr/>
            <p:nvPr/>
          </p:nvSpPr>
          <p:spPr>
            <a:xfrm>
              <a:off x="4814316" y="1700808"/>
              <a:ext cx="4200000" cy="576000"/>
            </a:xfrm>
            <a:custGeom>
              <a:avLst/>
              <a:gdLst>
                <a:gd name="connsiteX0" fmla="*/ 0 w 2381395"/>
                <a:gd name="connsiteY0" fmla="*/ 0 h 537516"/>
                <a:gd name="connsiteX1" fmla="*/ 2381395 w 2381395"/>
                <a:gd name="connsiteY1" fmla="*/ 0 h 537516"/>
                <a:gd name="connsiteX2" fmla="*/ 2381395 w 2381395"/>
                <a:gd name="connsiteY2" fmla="*/ 537516 h 537516"/>
                <a:gd name="connsiteX3" fmla="*/ 0 w 2381395"/>
                <a:gd name="connsiteY3" fmla="*/ 537516 h 537516"/>
                <a:gd name="connsiteX4" fmla="*/ 0 w 2381395"/>
                <a:gd name="connsiteY4" fmla="*/ 0 h 53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395" h="537516">
                  <a:moveTo>
                    <a:pt x="0" y="0"/>
                  </a:moveTo>
                  <a:lnTo>
                    <a:pt x="2381395" y="0"/>
                  </a:lnTo>
                  <a:lnTo>
                    <a:pt x="2381395" y="537516"/>
                  </a:lnTo>
                  <a:lnTo>
                    <a:pt x="0" y="53751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00" b="1" dirty="0">
                  <a:solidFill>
                    <a:srgbClr val="0071C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数据库设计的特点</a:t>
              </a:r>
            </a:p>
          </p:txBody>
        </p:sp>
        <p:sp>
          <p:nvSpPr>
            <p:cNvPr id="31" name="任意多边形: 形状 16">
              <a:extLst>
                <a:ext uri="{FF2B5EF4-FFF2-40B4-BE49-F238E27FC236}">
                  <a16:creationId xmlns:a16="http://schemas.microsoft.com/office/drawing/2014/main" id="{10FBF008-6E3E-4D1B-91E9-0C5BA4CBBC04}"/>
                </a:ext>
              </a:extLst>
            </p:cNvPr>
            <p:cNvSpPr/>
            <p:nvPr/>
          </p:nvSpPr>
          <p:spPr>
            <a:xfrm>
              <a:off x="4814316" y="2780949"/>
              <a:ext cx="4200000" cy="576000"/>
            </a:xfrm>
            <a:custGeom>
              <a:avLst/>
              <a:gdLst>
                <a:gd name="connsiteX0" fmla="*/ 0 w 3492519"/>
                <a:gd name="connsiteY0" fmla="*/ 0 h 537516"/>
                <a:gd name="connsiteX1" fmla="*/ 3492519 w 3492519"/>
                <a:gd name="connsiteY1" fmla="*/ 0 h 537516"/>
                <a:gd name="connsiteX2" fmla="*/ 3492519 w 3492519"/>
                <a:gd name="connsiteY2" fmla="*/ 537516 h 537516"/>
                <a:gd name="connsiteX3" fmla="*/ 0 w 3492519"/>
                <a:gd name="connsiteY3" fmla="*/ 537516 h 537516"/>
                <a:gd name="connsiteX4" fmla="*/ 0 w 3492519"/>
                <a:gd name="connsiteY4" fmla="*/ 0 h 53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2519" h="537516">
                  <a:moveTo>
                    <a:pt x="0" y="0"/>
                  </a:moveTo>
                  <a:lnTo>
                    <a:pt x="3492519" y="0"/>
                  </a:lnTo>
                  <a:lnTo>
                    <a:pt x="3492519" y="537516"/>
                  </a:lnTo>
                  <a:lnTo>
                    <a:pt x="0" y="53751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rgbClr val="0071B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00" b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数据库设计方法</a:t>
              </a:r>
            </a:p>
          </p:txBody>
        </p:sp>
        <p:sp>
          <p:nvSpPr>
            <p:cNvPr id="32" name="任意多边形: 形状 17">
              <a:extLst>
                <a:ext uri="{FF2B5EF4-FFF2-40B4-BE49-F238E27FC236}">
                  <a16:creationId xmlns:a16="http://schemas.microsoft.com/office/drawing/2014/main" id="{4F2B87D4-D960-4F9C-8C0D-46581EA3EFA3}"/>
                </a:ext>
              </a:extLst>
            </p:cNvPr>
            <p:cNvSpPr/>
            <p:nvPr/>
          </p:nvSpPr>
          <p:spPr>
            <a:xfrm>
              <a:off x="4814316" y="3861090"/>
              <a:ext cx="4200000" cy="576000"/>
            </a:xfrm>
            <a:custGeom>
              <a:avLst/>
              <a:gdLst>
                <a:gd name="connsiteX0" fmla="*/ 0 w 2381395"/>
                <a:gd name="connsiteY0" fmla="*/ 0 h 537516"/>
                <a:gd name="connsiteX1" fmla="*/ 2381395 w 2381395"/>
                <a:gd name="connsiteY1" fmla="*/ 0 h 537516"/>
                <a:gd name="connsiteX2" fmla="*/ 2381395 w 2381395"/>
                <a:gd name="connsiteY2" fmla="*/ 537516 h 537516"/>
                <a:gd name="connsiteX3" fmla="*/ 0 w 2381395"/>
                <a:gd name="connsiteY3" fmla="*/ 537516 h 537516"/>
                <a:gd name="connsiteX4" fmla="*/ 0 w 2381395"/>
                <a:gd name="connsiteY4" fmla="*/ 0 h 53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395" h="537516">
                  <a:moveTo>
                    <a:pt x="0" y="0"/>
                  </a:moveTo>
                  <a:lnTo>
                    <a:pt x="2381395" y="0"/>
                  </a:lnTo>
                  <a:lnTo>
                    <a:pt x="2381395" y="537516"/>
                  </a:lnTo>
                  <a:lnTo>
                    <a:pt x="0" y="53751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00" b="1" dirty="0">
                  <a:solidFill>
                    <a:srgbClr val="0071C1"/>
                  </a:solidFill>
                </a:rPr>
                <a:t>数据库设计的基本步骤</a:t>
              </a:r>
            </a:p>
          </p:txBody>
        </p: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DB66B8C6-4CEB-44E6-B2F1-14EAD1F239CA}"/>
                </a:ext>
              </a:extLst>
            </p:cNvPr>
            <p:cNvGrpSpPr/>
            <p:nvPr/>
          </p:nvGrpSpPr>
          <p:grpSpPr>
            <a:xfrm>
              <a:off x="3177685" y="1716782"/>
              <a:ext cx="736631" cy="3798896"/>
              <a:chOff x="954468" y="2199699"/>
              <a:chExt cx="736632" cy="3306956"/>
            </a:xfrm>
          </p:grpSpPr>
          <p:sp>
            <p:nvSpPr>
              <p:cNvPr id="38" name="任意多边形: 形状 14">
                <a:extLst>
                  <a:ext uri="{FF2B5EF4-FFF2-40B4-BE49-F238E27FC236}">
                    <a16:creationId xmlns:a16="http://schemas.microsoft.com/office/drawing/2014/main" id="{DE4A9EA0-9256-47F2-B3AA-77975EB5A88E}"/>
                  </a:ext>
                </a:extLst>
              </p:cNvPr>
              <p:cNvSpPr/>
              <p:nvPr/>
            </p:nvSpPr>
            <p:spPr>
              <a:xfrm rot="16200000">
                <a:off x="-339010" y="3493177"/>
                <a:ext cx="3306956" cy="720000"/>
              </a:xfrm>
              <a:custGeom>
                <a:avLst/>
                <a:gdLst>
                  <a:gd name="connsiteX0" fmla="*/ 0 w 2730956"/>
                  <a:gd name="connsiteY0" fmla="*/ 0 h 775026"/>
                  <a:gd name="connsiteX1" fmla="*/ 2730956 w 2730956"/>
                  <a:gd name="connsiteY1" fmla="*/ 0 h 775026"/>
                  <a:gd name="connsiteX2" fmla="*/ 2730956 w 2730956"/>
                  <a:gd name="connsiteY2" fmla="*/ 775026 h 775026"/>
                  <a:gd name="connsiteX3" fmla="*/ 0 w 2730956"/>
                  <a:gd name="connsiteY3" fmla="*/ 775026 h 775026"/>
                  <a:gd name="connsiteX4" fmla="*/ 0 w 2730956"/>
                  <a:gd name="connsiteY4" fmla="*/ 0 h 775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30956" h="775026">
                    <a:moveTo>
                      <a:pt x="0" y="0"/>
                    </a:moveTo>
                    <a:lnTo>
                      <a:pt x="2730956" y="0"/>
                    </a:lnTo>
                    <a:lnTo>
                      <a:pt x="2730956" y="775026"/>
                    </a:lnTo>
                    <a:lnTo>
                      <a:pt x="0" y="775026"/>
                    </a:lnTo>
                    <a:lnTo>
                      <a:pt x="0" y="0"/>
                    </a:lnTo>
                    <a:close/>
                  </a:path>
                </a:pathLst>
              </a:custGeom>
              <a:ln w="28575">
                <a:solidFill>
                  <a:srgbClr val="0071B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zh-CN" altLang="en-US" sz="2000" b="1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3039594A-AB0B-4F12-B45F-DD14052DF9AB}"/>
                  </a:ext>
                </a:extLst>
              </p:cNvPr>
              <p:cNvSpPr txBox="1"/>
              <p:nvPr/>
            </p:nvSpPr>
            <p:spPr>
              <a:xfrm>
                <a:off x="1083872" y="2630427"/>
                <a:ext cx="607228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 smtClean="0">
                    <a:latin typeface="+mj-ea"/>
                    <a:ea typeface="+mj-ea"/>
                  </a:rPr>
                  <a:t>数</a:t>
                </a:r>
                <a:endParaRPr lang="en-US" altLang="zh-CN" sz="2000" b="1" dirty="0" smtClean="0">
                  <a:latin typeface="+mj-ea"/>
                  <a:ea typeface="+mj-ea"/>
                </a:endParaRPr>
              </a:p>
              <a:p>
                <a:endParaRPr lang="en-US" altLang="zh-CN" sz="2000" b="1" dirty="0">
                  <a:latin typeface="+mj-ea"/>
                  <a:ea typeface="+mj-ea"/>
                </a:endParaRPr>
              </a:p>
              <a:p>
                <a:r>
                  <a:rPr lang="zh-CN" altLang="en-US" sz="2000" b="1" dirty="0" smtClean="0">
                    <a:latin typeface="+mj-ea"/>
                    <a:ea typeface="+mj-ea"/>
                  </a:rPr>
                  <a:t>据</a:t>
                </a:r>
                <a:endParaRPr lang="en-US" altLang="zh-CN" sz="2000" b="1" dirty="0" smtClean="0">
                  <a:latin typeface="+mj-ea"/>
                  <a:ea typeface="+mj-ea"/>
                </a:endParaRPr>
              </a:p>
              <a:p>
                <a:endParaRPr lang="en-US" altLang="zh-CN" sz="2000" b="1" dirty="0">
                  <a:latin typeface="+mj-ea"/>
                  <a:ea typeface="+mj-ea"/>
                </a:endParaRPr>
              </a:p>
              <a:p>
                <a:r>
                  <a:rPr lang="zh-CN" altLang="en-US" sz="2000" b="1" dirty="0" smtClean="0">
                    <a:latin typeface="+mj-ea"/>
                    <a:ea typeface="+mj-ea"/>
                  </a:rPr>
                  <a:t>库</a:t>
                </a:r>
                <a:endParaRPr lang="en-US" altLang="zh-CN" sz="2000" b="1" dirty="0" smtClean="0">
                  <a:latin typeface="+mj-ea"/>
                  <a:ea typeface="+mj-ea"/>
                </a:endParaRPr>
              </a:p>
              <a:p>
                <a:endParaRPr lang="en-US" altLang="zh-CN" sz="2000" b="1" dirty="0">
                  <a:latin typeface="+mj-ea"/>
                  <a:ea typeface="+mj-ea"/>
                </a:endParaRPr>
              </a:p>
              <a:p>
                <a:r>
                  <a:rPr lang="zh-CN" altLang="en-US" sz="2000" b="1" dirty="0" smtClean="0">
                    <a:latin typeface="+mj-ea"/>
                    <a:ea typeface="+mj-ea"/>
                  </a:rPr>
                  <a:t>设</a:t>
                </a:r>
                <a:endParaRPr lang="en-US" altLang="zh-CN" sz="2000" b="1" dirty="0" smtClean="0">
                  <a:latin typeface="+mj-ea"/>
                  <a:ea typeface="+mj-ea"/>
                </a:endParaRPr>
              </a:p>
              <a:p>
                <a:endParaRPr lang="en-US" altLang="zh-CN" sz="2000" b="1" dirty="0" smtClean="0">
                  <a:latin typeface="+mj-ea"/>
                  <a:ea typeface="+mj-ea"/>
                </a:endParaRPr>
              </a:p>
              <a:p>
                <a:r>
                  <a:rPr lang="zh-CN" altLang="en-US" sz="2000" b="1" dirty="0" smtClean="0">
                    <a:latin typeface="+mj-ea"/>
                    <a:ea typeface="+mj-ea"/>
                  </a:rPr>
                  <a:t>计</a:t>
                </a:r>
                <a:endParaRPr lang="zh-CN" altLang="en-US" sz="2000" b="1" baseline="0" dirty="0">
                  <a:latin typeface="+mj-ea"/>
                  <a:ea typeface="+mj-ea"/>
                </a:endParaRPr>
              </a:p>
            </p:txBody>
          </p:sp>
        </p:grpSp>
        <p:sp>
          <p:nvSpPr>
            <p:cNvPr id="41" name="任意多边形: 形状 16">
              <a:extLst>
                <a:ext uri="{FF2B5EF4-FFF2-40B4-BE49-F238E27FC236}">
                  <a16:creationId xmlns:a16="http://schemas.microsoft.com/office/drawing/2014/main" id="{10FBF008-6E3E-4D1B-91E9-0C5BA4CBBC04}"/>
                </a:ext>
              </a:extLst>
            </p:cNvPr>
            <p:cNvSpPr/>
            <p:nvPr/>
          </p:nvSpPr>
          <p:spPr>
            <a:xfrm>
              <a:off x="4814316" y="4941232"/>
              <a:ext cx="4200000" cy="576000"/>
            </a:xfrm>
            <a:custGeom>
              <a:avLst/>
              <a:gdLst>
                <a:gd name="connsiteX0" fmla="*/ 0 w 3492519"/>
                <a:gd name="connsiteY0" fmla="*/ 0 h 537516"/>
                <a:gd name="connsiteX1" fmla="*/ 3492519 w 3492519"/>
                <a:gd name="connsiteY1" fmla="*/ 0 h 537516"/>
                <a:gd name="connsiteX2" fmla="*/ 3492519 w 3492519"/>
                <a:gd name="connsiteY2" fmla="*/ 537516 h 537516"/>
                <a:gd name="connsiteX3" fmla="*/ 0 w 3492519"/>
                <a:gd name="connsiteY3" fmla="*/ 537516 h 537516"/>
                <a:gd name="connsiteX4" fmla="*/ 0 w 3492519"/>
                <a:gd name="connsiteY4" fmla="*/ 0 h 53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2519" h="537516">
                  <a:moveTo>
                    <a:pt x="0" y="0"/>
                  </a:moveTo>
                  <a:lnTo>
                    <a:pt x="3492519" y="0"/>
                  </a:lnTo>
                  <a:lnTo>
                    <a:pt x="3492519" y="537516"/>
                  </a:lnTo>
                  <a:lnTo>
                    <a:pt x="0" y="53751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rgbClr val="0071B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00" b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数据库设计过程中的各级模式</a:t>
              </a:r>
            </a:p>
          </p:txBody>
        </p:sp>
        <p:sp>
          <p:nvSpPr>
            <p:cNvPr id="42" name="任意多边形: 形状 13">
              <a:extLst>
                <a:ext uri="{FF2B5EF4-FFF2-40B4-BE49-F238E27FC236}">
                  <a16:creationId xmlns:a16="http://schemas.microsoft.com/office/drawing/2014/main" id="{3C396F0F-97C3-404B-84AA-BE1EDBE33E23}"/>
                </a:ext>
              </a:extLst>
            </p:cNvPr>
            <p:cNvSpPr/>
            <p:nvPr/>
          </p:nvSpPr>
          <p:spPr>
            <a:xfrm>
              <a:off x="3914316" y="3068960"/>
              <a:ext cx="900000" cy="549308"/>
            </a:xfrm>
            <a:custGeom>
              <a:avLst/>
              <a:gdLst>
                <a:gd name="connsiteX0" fmla="*/ 0 w 271118"/>
                <a:gd name="connsiteY0" fmla="*/ 1121469 h 1121469"/>
                <a:gd name="connsiteX1" fmla="*/ 135559 w 271118"/>
                <a:gd name="connsiteY1" fmla="*/ 1121469 h 1121469"/>
                <a:gd name="connsiteX2" fmla="*/ 135559 w 271118"/>
                <a:gd name="connsiteY2" fmla="*/ 0 h 1121469"/>
                <a:gd name="connsiteX3" fmla="*/ 271118 w 271118"/>
                <a:gd name="connsiteY3" fmla="*/ 0 h 112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118" h="1121469">
                  <a:moveTo>
                    <a:pt x="0" y="1121469"/>
                  </a:moveTo>
                  <a:lnTo>
                    <a:pt x="135559" y="1121469"/>
                  </a:lnTo>
                  <a:lnTo>
                    <a:pt x="135559" y="0"/>
                  </a:lnTo>
                  <a:lnTo>
                    <a:pt x="271118" y="0"/>
                  </a:lnTo>
                </a:path>
              </a:pathLst>
            </a:cu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9415" tIns="531891" rIns="119415" bIns="53189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000" b="1" kern="1200">
                <a:solidFill>
                  <a:srgbClr val="FF0000"/>
                </a:solidFill>
              </a:endParaRPr>
            </a:p>
          </p:txBody>
        </p:sp>
        <p:sp>
          <p:nvSpPr>
            <p:cNvPr id="43" name="任意多边形: 形状 10">
              <a:extLst>
                <a:ext uri="{FF2B5EF4-FFF2-40B4-BE49-F238E27FC236}">
                  <a16:creationId xmlns:a16="http://schemas.microsoft.com/office/drawing/2014/main" id="{9C71B116-46FD-41C2-98F5-9F83B29F9F6D}"/>
                </a:ext>
              </a:extLst>
            </p:cNvPr>
            <p:cNvSpPr/>
            <p:nvPr/>
          </p:nvSpPr>
          <p:spPr>
            <a:xfrm>
              <a:off x="3914316" y="3627397"/>
              <a:ext cx="900000" cy="521704"/>
            </a:xfrm>
            <a:custGeom>
              <a:avLst/>
              <a:gdLst>
                <a:gd name="connsiteX0" fmla="*/ 0 w 271118"/>
                <a:gd name="connsiteY0" fmla="*/ 0 h 1121469"/>
                <a:gd name="connsiteX1" fmla="*/ 135559 w 271118"/>
                <a:gd name="connsiteY1" fmla="*/ 0 h 1121469"/>
                <a:gd name="connsiteX2" fmla="*/ 135559 w 271118"/>
                <a:gd name="connsiteY2" fmla="*/ 1121469 h 1121469"/>
                <a:gd name="connsiteX3" fmla="*/ 271118 w 271118"/>
                <a:gd name="connsiteY3" fmla="*/ 1121469 h 112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118" h="1121469">
                  <a:moveTo>
                    <a:pt x="0" y="0"/>
                  </a:moveTo>
                  <a:lnTo>
                    <a:pt x="135559" y="0"/>
                  </a:lnTo>
                  <a:lnTo>
                    <a:pt x="135559" y="1121469"/>
                  </a:lnTo>
                  <a:lnTo>
                    <a:pt x="271118" y="1121469"/>
                  </a:lnTo>
                </a:path>
              </a:pathLst>
            </a:cu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9415" tIns="531890" rIns="119415" bIns="531891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000" b="1" kern="1200">
                <a:solidFill>
                  <a:srgbClr val="FF0000"/>
                </a:solidFill>
              </a:endParaRPr>
            </a:p>
          </p:txBody>
        </p:sp>
      </p:grpSp>
      <p:pic>
        <p:nvPicPr>
          <p:cNvPr id="6" name="Voice2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536848" y="3225800"/>
            <a:ext cx="406400" cy="406400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983432" y="1837410"/>
            <a:ext cx="1579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根据用户需求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8" name="直接箭头连接符 7"/>
          <p:cNvCxnSpPr/>
          <p:nvPr/>
        </p:nvCxnSpPr>
        <p:spPr bwMode="auto">
          <a:xfrm>
            <a:off x="1624738" y="2222985"/>
            <a:ext cx="0" cy="47849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矩形 44"/>
          <p:cNvSpPr/>
          <p:nvPr/>
        </p:nvSpPr>
        <p:spPr>
          <a:xfrm>
            <a:off x="538366" y="2763628"/>
            <a:ext cx="22765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优化数据库逻辑模式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和物理结构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46" name="直接箭头连接符 45"/>
          <p:cNvCxnSpPr/>
          <p:nvPr/>
        </p:nvCxnSpPr>
        <p:spPr bwMode="auto">
          <a:xfrm>
            <a:off x="1624738" y="3447185"/>
            <a:ext cx="0" cy="47849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矩形 47"/>
          <p:cNvSpPr/>
          <p:nvPr/>
        </p:nvSpPr>
        <p:spPr>
          <a:xfrm>
            <a:off x="538371" y="3989759"/>
            <a:ext cx="2276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建立数据库应用系统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49" name="直接箭头连接符 48"/>
          <p:cNvCxnSpPr/>
          <p:nvPr/>
        </p:nvCxnSpPr>
        <p:spPr bwMode="auto">
          <a:xfrm>
            <a:off x="1624738" y="4461310"/>
            <a:ext cx="0" cy="47849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矩形 49"/>
          <p:cNvSpPr/>
          <p:nvPr/>
        </p:nvSpPr>
        <p:spPr>
          <a:xfrm>
            <a:off x="863456" y="5003884"/>
            <a:ext cx="1579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满足用户需求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9336360" y="1804142"/>
            <a:ext cx="1811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设计对象是数据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2" name="任意多边形: 形状 17">
            <a:extLst>
              <a:ext uri="{FF2B5EF4-FFF2-40B4-BE49-F238E27FC236}">
                <a16:creationId xmlns:a16="http://schemas.microsoft.com/office/drawing/2014/main" id="{4F2B87D4-D960-4F9C-8C0D-46581EA3EFA3}"/>
              </a:ext>
            </a:extLst>
          </p:cNvPr>
          <p:cNvSpPr/>
          <p:nvPr/>
        </p:nvSpPr>
        <p:spPr>
          <a:xfrm>
            <a:off x="4806924" y="3858813"/>
            <a:ext cx="4200000" cy="576000"/>
          </a:xfrm>
          <a:custGeom>
            <a:avLst/>
            <a:gdLst>
              <a:gd name="connsiteX0" fmla="*/ 0 w 2381395"/>
              <a:gd name="connsiteY0" fmla="*/ 0 h 537516"/>
              <a:gd name="connsiteX1" fmla="*/ 2381395 w 2381395"/>
              <a:gd name="connsiteY1" fmla="*/ 0 h 537516"/>
              <a:gd name="connsiteX2" fmla="*/ 2381395 w 2381395"/>
              <a:gd name="connsiteY2" fmla="*/ 537516 h 537516"/>
              <a:gd name="connsiteX3" fmla="*/ 0 w 2381395"/>
              <a:gd name="connsiteY3" fmla="*/ 537516 h 537516"/>
              <a:gd name="connsiteX4" fmla="*/ 0 w 2381395"/>
              <a:gd name="connsiteY4" fmla="*/ 0 h 5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1395" h="537516">
                <a:moveTo>
                  <a:pt x="0" y="0"/>
                </a:moveTo>
                <a:lnTo>
                  <a:pt x="2381395" y="0"/>
                </a:lnTo>
                <a:lnTo>
                  <a:pt x="2381395" y="537516"/>
                </a:lnTo>
                <a:lnTo>
                  <a:pt x="0" y="537516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 b="1" dirty="0">
                <a:solidFill>
                  <a:srgbClr val="0071C1"/>
                </a:solidFill>
              </a:rPr>
              <a:t>数据库设计的基本步骤</a:t>
            </a:r>
          </a:p>
        </p:txBody>
      </p:sp>
      <p:sp>
        <p:nvSpPr>
          <p:cNvPr id="53" name="矩形 52"/>
          <p:cNvSpPr/>
          <p:nvPr/>
        </p:nvSpPr>
        <p:spPr>
          <a:xfrm>
            <a:off x="9480376" y="3186906"/>
            <a:ext cx="233269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b="1" dirty="0"/>
              <a:t>需求分析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b="1" dirty="0"/>
              <a:t>概念结构设计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b="1" dirty="0"/>
              <a:t>逻辑结构设计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b="1" dirty="0"/>
              <a:t>物理结构设计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b="1" dirty="0"/>
              <a:t>数据库实施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b="1" dirty="0"/>
              <a:t>数据库运行和维护</a:t>
            </a:r>
          </a:p>
        </p:txBody>
      </p:sp>
    </p:spTree>
    <p:extLst>
      <p:ext uri="{BB962C8B-B14F-4D97-AF65-F5344CB8AC3E}">
        <p14:creationId xmlns:p14="http://schemas.microsoft.com/office/powerpoint/2010/main" val="1826791703"/>
      </p:ext>
    </p:extLst>
  </p:cSld>
  <p:clrMapOvr>
    <a:masterClrMapping/>
  </p:clrMapOvr>
  <p:transition spd="slow" advTm="48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88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9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6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8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11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9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9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1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1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1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1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grpId="0" nodeType="withEffect">
                                  <p:stCondLst>
                                    <p:cond delay="167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2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238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25300"/>
                                  </p:stCondLst>
                                  <p:iterate type="lt">
                                    <p:tmPct val="57983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7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7" presetClass="emph" presetSubtype="0" fill="remove" grpId="1" nodeType="withEffect">
                                  <p:stCondLst>
                                    <p:cond delay="4030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78" dur="25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9" dur="25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0" dur="25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25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46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2" nodeType="withEffect">
                                  <p:stCondLst>
                                    <p:cond delay="461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8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  <p:bldP spid="44" grpId="0"/>
      <p:bldP spid="44" grpId="1"/>
      <p:bldP spid="45" grpId="0"/>
      <p:bldP spid="45" grpId="1"/>
      <p:bldP spid="48" grpId="0"/>
      <p:bldP spid="48" grpId="1"/>
      <p:bldP spid="50" grpId="0"/>
      <p:bldP spid="50" grpId="1"/>
      <p:bldP spid="51" grpId="0"/>
      <p:bldP spid="51" grpId="1"/>
      <p:bldP spid="52" grpId="0" animBg="1"/>
      <p:bldP spid="52" grpId="1" animBg="1"/>
      <p:bldP spid="53" grpId="0"/>
      <p:bldP spid="53" grpId="1"/>
      <p:bldP spid="53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79876" y="260648"/>
            <a:ext cx="3132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§</a:t>
            </a:r>
            <a:r>
              <a:rPr lang="en-US" altLang="zh-CN" sz="3200" b="1" dirty="0">
                <a:latin typeface="Times New Roman" panose="02020603050405020304" pitchFamily="18" charset="0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知识点检测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02633" y="836712"/>
            <a:ext cx="9989911" cy="49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b="1" dirty="0">
                <a:latin typeface="Times New Roman" panose="02020603050405020304" pitchFamily="18" charset="0"/>
              </a:rPr>
              <a:t>试述数据库设计的特点。</a:t>
            </a:r>
            <a:endParaRPr lang="en-US" altLang="zh-CN" sz="2000" b="1" dirty="0">
              <a:latin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1344" y="6237312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</a:rPr>
              <a:t>    答案 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</a:rPr>
              <a:t>  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</a:rPr>
              <a:t>解析  </a:t>
            </a:r>
            <a:r>
              <a:rPr lang="en-US" altLang="zh-CN" b="1" dirty="0">
                <a:solidFill>
                  <a:srgbClr val="0071C1"/>
                </a:solidFill>
                <a:latin typeface="Times New Roman" panose="02020603050405020304" pitchFamily="18" charset="0"/>
              </a:rPr>
              <a:t>| 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</a:rPr>
              <a:t>下一题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</a:rPr>
              <a:t>        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408712"/>
            <a:ext cx="404664" cy="404664"/>
          </a:xfrm>
          <a:prstGeom prst="rect">
            <a:avLst/>
          </a:prstGeom>
        </p:spPr>
      </p:pic>
      <p:sp>
        <p:nvSpPr>
          <p:cNvPr id="8" name="矩形 7">
            <a:hlinkClick r:id="rId4" action="ppaction://hlinksldjump"/>
          </p:cNvPr>
          <p:cNvSpPr/>
          <p:nvPr/>
        </p:nvSpPr>
        <p:spPr>
          <a:xfrm>
            <a:off x="1829651" y="6269250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下一题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55440" y="6269250"/>
            <a:ext cx="649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解析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64444" y="1600927"/>
            <a:ext cx="10133926" cy="255454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【</a:t>
            </a:r>
            <a:r>
              <a:rPr lang="zh-CN" altLang="en-US" sz="20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+mj-ea"/>
              </a:rPr>
              <a:t>解析</a:t>
            </a:r>
            <a:r>
              <a:rPr lang="en-US" altLang="zh-CN" sz="20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】</a:t>
            </a:r>
            <a:r>
              <a:rPr lang="zh-CN" altLang="en-US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其主要特点是</a:t>
            </a:r>
            <a:r>
              <a:rPr lang="zh-CN" altLang="en-US" sz="20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：</a:t>
            </a:r>
            <a:endParaRPr lang="en-US" altLang="zh-CN" sz="2000" b="1" dirty="0" smtClean="0">
              <a:solidFill>
                <a:srgbClr val="333333"/>
              </a:solidFill>
              <a:latin typeface="Times New Roman" panose="02020603050405020304" pitchFamily="18" charset="0"/>
              <a:ea typeface="+mj-ea"/>
            </a:endParaRPr>
          </a:p>
          <a:p>
            <a:r>
              <a:rPr lang="zh-CN" altLang="en-US" sz="20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（</a:t>
            </a:r>
            <a:r>
              <a:rPr lang="en-US" altLang="zh-CN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1</a:t>
            </a:r>
            <a:r>
              <a:rPr lang="zh-CN" altLang="en-US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）能真实、充分地反映现实世界，包括事物和事物之间的联系，能满足用户对数据的处理要求。是对现实世界的一个真实模型</a:t>
            </a:r>
            <a:r>
              <a:rPr lang="zh-CN" altLang="en-US" sz="20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。</a:t>
            </a:r>
            <a:endParaRPr lang="en-US" altLang="zh-CN" sz="2000" b="1" dirty="0" smtClean="0">
              <a:solidFill>
                <a:srgbClr val="333333"/>
              </a:solidFill>
              <a:latin typeface="Times New Roman" panose="02020603050405020304" pitchFamily="18" charset="0"/>
              <a:ea typeface="+mj-ea"/>
            </a:endParaRPr>
          </a:p>
          <a:p>
            <a:r>
              <a:rPr lang="zh-CN" altLang="en-US" sz="20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（</a:t>
            </a:r>
            <a:r>
              <a:rPr lang="en-US" altLang="zh-CN" sz="20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2</a:t>
            </a:r>
            <a:r>
              <a:rPr lang="zh-CN" altLang="en-US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）易于理解，从而可以用它和不熟悉计算机的用户交换意见，用户的积极参与是数据库的设计成功的关键</a:t>
            </a:r>
            <a:r>
              <a:rPr lang="zh-CN" altLang="en-US" sz="20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。</a:t>
            </a:r>
            <a:endParaRPr lang="en-US" altLang="zh-CN" sz="2000" b="1" dirty="0" smtClean="0">
              <a:solidFill>
                <a:srgbClr val="333333"/>
              </a:solidFill>
              <a:latin typeface="Times New Roman" panose="02020603050405020304" pitchFamily="18" charset="0"/>
              <a:ea typeface="+mj-ea"/>
            </a:endParaRPr>
          </a:p>
          <a:p>
            <a:r>
              <a:rPr lang="zh-CN" altLang="en-US" sz="20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（</a:t>
            </a:r>
            <a:r>
              <a:rPr lang="en-US" altLang="zh-CN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3</a:t>
            </a:r>
            <a:r>
              <a:rPr lang="zh-CN" altLang="en-US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）易于更改，当应用环境和应用要求改变时，容易对概念模型修改和扩充</a:t>
            </a:r>
            <a:r>
              <a:rPr lang="zh-CN" altLang="en-US" sz="20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。</a:t>
            </a:r>
            <a:endParaRPr lang="en-US" altLang="zh-CN" sz="2000" b="1" dirty="0" smtClean="0">
              <a:solidFill>
                <a:srgbClr val="333333"/>
              </a:solidFill>
              <a:latin typeface="Times New Roman" panose="02020603050405020304" pitchFamily="18" charset="0"/>
              <a:ea typeface="+mj-ea"/>
            </a:endParaRPr>
          </a:p>
          <a:p>
            <a:r>
              <a:rPr lang="zh-CN" altLang="en-US" sz="20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（</a:t>
            </a:r>
            <a:r>
              <a:rPr lang="en-US" altLang="zh-CN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4</a:t>
            </a:r>
            <a:r>
              <a:rPr lang="zh-CN" altLang="en-US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）易于向关系、网状、层次等各种数据模型转换。 </a:t>
            </a:r>
          </a:p>
          <a:p>
            <a:r>
              <a:rPr lang="zh-CN" altLang="en-US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概念结构的设计策略通常有四种：自顶向下。自底向上。逐步扩张。混合策略。 </a:t>
            </a:r>
            <a:endParaRPr lang="en-US" altLang="zh-CN" sz="2000" b="1" dirty="0">
              <a:latin typeface="Times New Roman" panose="02020603050405020304" pitchFamily="18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20809574"/>
      </p:ext>
    </p:extLst>
  </p:cSld>
  <p:clrMapOvr>
    <a:masterClrMapping/>
  </p:clrMapOvr>
  <p:transition spd="slow" advTm="15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ntr" presetSubtype="0" fill="hold" grpId="0" nodeType="click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8" grpId="0"/>
      <p:bldP spid="9" grpId="0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79876" y="260648"/>
            <a:ext cx="3132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§</a:t>
            </a:r>
            <a:r>
              <a:rPr lang="en-US" altLang="zh-CN" sz="3200" b="1" dirty="0">
                <a:latin typeface="Times New Roman" panose="02020603050405020304" pitchFamily="18" charset="0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知识点检测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02633" y="836712"/>
            <a:ext cx="99899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>
                <a:latin typeface="Times New Roman" panose="02020603050405020304" pitchFamily="18" charset="0"/>
              </a:rPr>
              <a:t>2</a:t>
            </a:r>
            <a:r>
              <a:rPr lang="en-US" altLang="zh-CN" sz="2000" b="1" dirty="0" smtClean="0">
                <a:latin typeface="Times New Roman" panose="02020603050405020304" pitchFamily="18" charset="0"/>
              </a:rPr>
              <a:t>.   </a:t>
            </a:r>
            <a:r>
              <a:rPr lang="zh-CN" altLang="en-US" sz="2000" b="1" dirty="0" smtClean="0">
                <a:latin typeface="Times New Roman" panose="02020603050405020304" pitchFamily="18" charset="0"/>
              </a:rPr>
              <a:t>什么</a:t>
            </a:r>
            <a:r>
              <a:rPr lang="zh-CN" altLang="en-US" sz="2000" b="1" dirty="0">
                <a:latin typeface="Times New Roman" panose="02020603050405020304" pitchFamily="18" charset="0"/>
              </a:rPr>
              <a:t>是数据库的逻辑结构设计？试述其设计步骤。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408712"/>
            <a:ext cx="404664" cy="40466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199456" y="6269250"/>
            <a:ext cx="649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解析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16000" y="1780289"/>
            <a:ext cx="9360000" cy="163121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【</a:t>
            </a:r>
            <a:r>
              <a:rPr lang="zh-CN" altLang="en-US" sz="20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+mj-ea"/>
              </a:rPr>
              <a:t>解析</a:t>
            </a:r>
            <a:r>
              <a:rPr lang="en-US" altLang="zh-CN" sz="20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】</a:t>
            </a:r>
            <a:r>
              <a:rPr lang="zh-CN" altLang="en-US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数据库的逻辑结构设计就是把概念结构设计阶段设计好的基本</a:t>
            </a:r>
            <a:r>
              <a:rPr lang="en-US" altLang="zh-CN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E-R</a:t>
            </a:r>
            <a:r>
              <a:rPr lang="zh-CN" altLang="en-US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图转换为与选用的</a:t>
            </a:r>
            <a:r>
              <a:rPr lang="en-US" altLang="zh-CN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DBMS</a:t>
            </a:r>
            <a:r>
              <a:rPr lang="zh-CN" altLang="en-US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产品所支持的数据模型相符合的逻辑结构。 设计步骤为： </a:t>
            </a:r>
          </a:p>
          <a:p>
            <a:r>
              <a:rPr lang="zh-CN" altLang="en-US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（</a:t>
            </a:r>
            <a:r>
              <a:rPr lang="en-US" altLang="zh-CN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1</a:t>
            </a:r>
            <a:r>
              <a:rPr lang="zh-CN" altLang="en-US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）将概念结构转换为一般的关系、网状、层次模型； </a:t>
            </a:r>
          </a:p>
          <a:p>
            <a:r>
              <a:rPr lang="zh-CN" altLang="en-US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（</a:t>
            </a:r>
            <a:r>
              <a:rPr lang="en-US" altLang="zh-CN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2</a:t>
            </a:r>
            <a:r>
              <a:rPr lang="zh-CN" altLang="en-US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）将转换来的关系、网状、层次模型向特定</a:t>
            </a:r>
            <a:r>
              <a:rPr lang="en-US" altLang="zh-CN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DBMS</a:t>
            </a:r>
            <a:r>
              <a:rPr lang="zh-CN" altLang="en-US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支持下的数据模型转换； </a:t>
            </a:r>
          </a:p>
          <a:p>
            <a:r>
              <a:rPr lang="zh-CN" altLang="en-US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（</a:t>
            </a:r>
            <a:r>
              <a:rPr lang="en-US" altLang="zh-CN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3</a:t>
            </a:r>
            <a:r>
              <a:rPr lang="zh-CN" altLang="en-US" sz="2000" b="1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</a:rPr>
              <a:t>）对数据模型进行优化。 </a:t>
            </a:r>
            <a:endParaRPr lang="zh-CN" altLang="en-US" sz="2000" b="1" dirty="0">
              <a:solidFill>
                <a:srgbClr val="333333"/>
              </a:solidFill>
              <a:latin typeface="Times New Roman" panose="02020603050405020304" pitchFamily="18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5250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ntr" presetSubtype="0" fill="hold" grpId="0" nodeType="click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A375180A-9AB0-422C-82C3-1ACB04171484}"/>
              </a:ext>
            </a:extLst>
          </p:cNvPr>
          <p:cNvSpPr txBox="1"/>
          <p:nvPr/>
        </p:nvSpPr>
        <p:spPr>
          <a:xfrm>
            <a:off x="4977745" y="307505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谢谢观赏</a:t>
            </a:r>
          </a:p>
        </p:txBody>
      </p:sp>
    </p:spTree>
    <p:extLst>
      <p:ext uri="{BB962C8B-B14F-4D97-AF65-F5344CB8AC3E}">
        <p14:creationId xmlns:p14="http://schemas.microsoft.com/office/powerpoint/2010/main" val="170447561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7CAFAF13-0335-4489-9245-908565007DE1}"/>
              </a:ext>
            </a:extLst>
          </p:cNvPr>
          <p:cNvSpPr txBox="1"/>
          <p:nvPr/>
        </p:nvSpPr>
        <p:spPr>
          <a:xfrm>
            <a:off x="4529826" y="241017"/>
            <a:ext cx="3132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§</a:t>
            </a: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本节知识框架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B66B8C6-4CEB-44E6-B2F1-14EAD1F239CA}"/>
              </a:ext>
            </a:extLst>
          </p:cNvPr>
          <p:cNvGrpSpPr/>
          <p:nvPr/>
        </p:nvGrpSpPr>
        <p:grpSpPr>
          <a:xfrm>
            <a:off x="3177685" y="1716782"/>
            <a:ext cx="736631" cy="3798896"/>
            <a:chOff x="954468" y="2199699"/>
            <a:chExt cx="736632" cy="3306956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DE4A9EA0-9256-47F2-B3AA-77975EB5A88E}"/>
                </a:ext>
              </a:extLst>
            </p:cNvPr>
            <p:cNvSpPr/>
            <p:nvPr/>
          </p:nvSpPr>
          <p:spPr>
            <a:xfrm rot="16200000">
              <a:off x="-339010" y="3493177"/>
              <a:ext cx="3306956" cy="720000"/>
            </a:xfrm>
            <a:custGeom>
              <a:avLst/>
              <a:gdLst>
                <a:gd name="connsiteX0" fmla="*/ 0 w 2730956"/>
                <a:gd name="connsiteY0" fmla="*/ 0 h 775026"/>
                <a:gd name="connsiteX1" fmla="*/ 2730956 w 2730956"/>
                <a:gd name="connsiteY1" fmla="*/ 0 h 775026"/>
                <a:gd name="connsiteX2" fmla="*/ 2730956 w 2730956"/>
                <a:gd name="connsiteY2" fmla="*/ 775026 h 775026"/>
                <a:gd name="connsiteX3" fmla="*/ 0 w 2730956"/>
                <a:gd name="connsiteY3" fmla="*/ 775026 h 775026"/>
                <a:gd name="connsiteX4" fmla="*/ 0 w 2730956"/>
                <a:gd name="connsiteY4" fmla="*/ 0 h 775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0956" h="775026">
                  <a:moveTo>
                    <a:pt x="0" y="0"/>
                  </a:moveTo>
                  <a:lnTo>
                    <a:pt x="2730956" y="0"/>
                  </a:lnTo>
                  <a:lnTo>
                    <a:pt x="2730956" y="775026"/>
                  </a:lnTo>
                  <a:lnTo>
                    <a:pt x="0" y="775026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71B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0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039594A-AB0B-4F12-B45F-DD14052DF9AB}"/>
                </a:ext>
              </a:extLst>
            </p:cNvPr>
            <p:cNvSpPr txBox="1"/>
            <p:nvPr/>
          </p:nvSpPr>
          <p:spPr>
            <a:xfrm>
              <a:off x="1083872" y="2630427"/>
              <a:ext cx="607228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latin typeface="+mj-ea"/>
                  <a:ea typeface="+mj-ea"/>
                </a:rPr>
                <a:t>数</a:t>
              </a:r>
              <a:endParaRPr lang="en-US" altLang="zh-CN" sz="2000" b="1" dirty="0" smtClean="0">
                <a:latin typeface="+mj-ea"/>
                <a:ea typeface="+mj-ea"/>
              </a:endParaRPr>
            </a:p>
            <a:p>
              <a:endParaRPr lang="en-US" altLang="zh-CN" sz="2000" b="1" dirty="0">
                <a:latin typeface="+mj-ea"/>
                <a:ea typeface="+mj-ea"/>
              </a:endParaRPr>
            </a:p>
            <a:p>
              <a:r>
                <a:rPr lang="zh-CN" altLang="en-US" sz="2000" b="1" dirty="0" smtClean="0">
                  <a:latin typeface="+mj-ea"/>
                  <a:ea typeface="+mj-ea"/>
                </a:rPr>
                <a:t>据</a:t>
              </a:r>
              <a:endParaRPr lang="en-US" altLang="zh-CN" sz="2000" b="1" dirty="0" smtClean="0">
                <a:latin typeface="+mj-ea"/>
                <a:ea typeface="+mj-ea"/>
              </a:endParaRPr>
            </a:p>
            <a:p>
              <a:endParaRPr lang="en-US" altLang="zh-CN" sz="2000" b="1" dirty="0">
                <a:latin typeface="+mj-ea"/>
                <a:ea typeface="+mj-ea"/>
              </a:endParaRPr>
            </a:p>
            <a:p>
              <a:r>
                <a:rPr lang="zh-CN" altLang="en-US" sz="2000" b="1" dirty="0" smtClean="0">
                  <a:latin typeface="+mj-ea"/>
                  <a:ea typeface="+mj-ea"/>
                </a:rPr>
                <a:t>库</a:t>
              </a:r>
              <a:endParaRPr lang="en-US" altLang="zh-CN" sz="2000" b="1" dirty="0" smtClean="0">
                <a:latin typeface="+mj-ea"/>
                <a:ea typeface="+mj-ea"/>
              </a:endParaRPr>
            </a:p>
            <a:p>
              <a:endParaRPr lang="en-US" altLang="zh-CN" sz="2000" b="1" dirty="0">
                <a:latin typeface="+mj-ea"/>
                <a:ea typeface="+mj-ea"/>
              </a:endParaRPr>
            </a:p>
            <a:p>
              <a:r>
                <a:rPr lang="zh-CN" altLang="en-US" sz="2000" b="1" dirty="0" smtClean="0">
                  <a:latin typeface="+mj-ea"/>
                  <a:ea typeface="+mj-ea"/>
                </a:rPr>
                <a:t>设</a:t>
              </a:r>
              <a:endParaRPr lang="en-US" altLang="zh-CN" sz="2000" b="1" dirty="0" smtClean="0">
                <a:latin typeface="+mj-ea"/>
                <a:ea typeface="+mj-ea"/>
              </a:endParaRPr>
            </a:p>
            <a:p>
              <a:endParaRPr lang="en-US" altLang="zh-CN" sz="2000" b="1" dirty="0" smtClean="0">
                <a:latin typeface="+mj-ea"/>
                <a:ea typeface="+mj-ea"/>
              </a:endParaRPr>
            </a:p>
            <a:p>
              <a:r>
                <a:rPr lang="zh-CN" altLang="en-US" sz="2000" b="1" dirty="0" smtClean="0">
                  <a:latin typeface="+mj-ea"/>
                  <a:ea typeface="+mj-ea"/>
                </a:rPr>
                <a:t>计</a:t>
              </a:r>
              <a:endParaRPr lang="zh-CN" altLang="en-US" sz="2000" b="1" baseline="0" dirty="0">
                <a:latin typeface="+mj-ea"/>
                <a:ea typeface="+mj-ea"/>
              </a:endParaRPr>
            </a:p>
          </p:txBody>
        </p:sp>
      </p:grpSp>
      <p:pic>
        <p:nvPicPr>
          <p:cNvPr id="8" name="Voice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72752" y="3225800"/>
            <a:ext cx="406400" cy="406400"/>
          </a:xfrm>
          <a:prstGeom prst="rect">
            <a:avLst/>
          </a:prstGeom>
        </p:spPr>
      </p:pic>
      <p:sp>
        <p:nvSpPr>
          <p:cNvPr id="49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6401" y="1716781"/>
            <a:ext cx="6011546" cy="70788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广义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地讲，是数据库及其应用系统的设计，即设计整个数据库应用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系统</a:t>
            </a:r>
            <a:endParaRPr lang="zh-CN" altLang="en-US" sz="2000" dirty="0">
              <a:solidFill>
                <a:srgbClr val="0071C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6401" y="2607770"/>
            <a:ext cx="6011546" cy="70788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狭义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地讲，是设计数据库本身，即设计数据库的各级模式并建立数据库</a:t>
            </a:r>
            <a:endParaRPr lang="zh-CN" altLang="en-US" sz="2000" dirty="0">
              <a:solidFill>
                <a:srgbClr val="0071C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662174" y="2946324"/>
            <a:ext cx="35397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是数据库</a:t>
            </a:r>
            <a:r>
              <a:rPr lang="zh-CN" altLang="en-US" b="1" dirty="0">
                <a:solidFill>
                  <a:srgbClr val="FF0000"/>
                </a:solidFill>
              </a:rPr>
              <a:t>应用系统设计的一部分</a:t>
            </a:r>
          </a:p>
        </p:txBody>
      </p:sp>
      <p:sp>
        <p:nvSpPr>
          <p:cNvPr id="53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6401" y="1716781"/>
            <a:ext cx="6011546" cy="163121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数据库设计是指对于一个给定的应用环境，</a:t>
            </a:r>
            <a:r>
              <a:rPr lang="zh-CN" altLang="en-US" sz="2000" dirty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构造（设计）优化的数据库逻辑模式和物理结构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，并据此建立数据库及其应用系统，使之能够有效地存储和管理数据，满足各种用户的应用需求，包括信息管理要求和数据操作要求。</a:t>
            </a:r>
          </a:p>
        </p:txBody>
      </p:sp>
      <p:sp>
        <p:nvSpPr>
          <p:cNvPr id="54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6401" y="3347134"/>
            <a:ext cx="6011546" cy="178510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高效率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的运行环境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数据库数据的存取效率高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数据库存储空间的利用率高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数据库系统运行管理的效率高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9976" y="2680568"/>
            <a:ext cx="3672408" cy="2808966"/>
          </a:xfrm>
          <a:prstGeom prst="rect">
            <a:avLst/>
          </a:prstGeom>
        </p:spPr>
      </p:pic>
      <p:sp>
        <p:nvSpPr>
          <p:cNvPr id="80" name="矩形 79"/>
          <p:cNvSpPr/>
          <p:nvPr/>
        </p:nvSpPr>
        <p:spPr>
          <a:xfrm>
            <a:off x="5885656" y="5570624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数据库设计            应用系统设计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737830"/>
      </p:ext>
    </p:extLst>
  </p:cSld>
  <p:clrMapOvr>
    <a:masterClrMapping/>
  </p:clrMapOvr>
  <p:transition spd="slow" advTm="99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8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Pct val="24146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1200"/>
                                  </p:stCondLst>
                                  <p:iterate type="lt">
                                    <p:tmPct val="21333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19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2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23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7" presetClass="emph" presetSubtype="0" fill="remove" grpId="1" nodeType="withEffect">
                                  <p:stCondLst>
                                    <p:cond delay="23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31" dur="250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2" dur="250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50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2" nodeType="withEffect">
                                  <p:stCondLst>
                                    <p:cond delay="25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4.58333E-6 -4.44444E-6 L -0.00131 -0.13194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6597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28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7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36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3" nodeType="withEffect">
                                  <p:stCondLst>
                                    <p:cond delay="488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48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48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00"/>
                                  </p:stCondLst>
                                  <p:iterate type="lt">
                                    <p:tmPct val="24146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87100"/>
                                  </p:stCondLst>
                                  <p:iterate type="lt">
                                    <p:tmPct val="24146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6" grpId="0"/>
      <p:bldP spid="49" grpId="0"/>
      <p:bldP spid="49" grpId="1"/>
      <p:bldP spid="51" grpId="0"/>
      <p:bldP spid="51" grpId="1"/>
      <p:bldP spid="51" grpId="2"/>
      <p:bldP spid="51" grpId="3"/>
      <p:bldP spid="52" grpId="0"/>
      <p:bldP spid="52" grpId="1"/>
      <p:bldP spid="53" grpId="0"/>
      <p:bldP spid="54" grpId="0"/>
      <p:bldP spid="80" grpId="0"/>
      <p:bldP spid="8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7CAFAF13-0335-4489-9245-908565007DE1}"/>
              </a:ext>
            </a:extLst>
          </p:cNvPr>
          <p:cNvSpPr txBox="1"/>
          <p:nvPr/>
        </p:nvSpPr>
        <p:spPr>
          <a:xfrm>
            <a:off x="4529826" y="241017"/>
            <a:ext cx="3132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§</a:t>
            </a: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本节知识框架</a:t>
            </a: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9C71B116-46FD-41C2-98F5-9F83B29F9F6D}"/>
              </a:ext>
            </a:extLst>
          </p:cNvPr>
          <p:cNvSpPr/>
          <p:nvPr/>
        </p:nvSpPr>
        <p:spPr>
          <a:xfrm>
            <a:off x="3914316" y="3627397"/>
            <a:ext cx="900000" cy="1603183"/>
          </a:xfrm>
          <a:custGeom>
            <a:avLst/>
            <a:gdLst>
              <a:gd name="connsiteX0" fmla="*/ 0 w 271118"/>
              <a:gd name="connsiteY0" fmla="*/ 0 h 1121469"/>
              <a:gd name="connsiteX1" fmla="*/ 135559 w 271118"/>
              <a:gd name="connsiteY1" fmla="*/ 0 h 1121469"/>
              <a:gd name="connsiteX2" fmla="*/ 135559 w 271118"/>
              <a:gd name="connsiteY2" fmla="*/ 1121469 h 1121469"/>
              <a:gd name="connsiteX3" fmla="*/ 271118 w 271118"/>
              <a:gd name="connsiteY3" fmla="*/ 1121469 h 1121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118" h="1121469">
                <a:moveTo>
                  <a:pt x="0" y="0"/>
                </a:moveTo>
                <a:lnTo>
                  <a:pt x="135559" y="0"/>
                </a:lnTo>
                <a:lnTo>
                  <a:pt x="135559" y="1121469"/>
                </a:lnTo>
                <a:lnTo>
                  <a:pt x="271118" y="1121469"/>
                </a:ln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9415" tIns="531890" rIns="119415" bIns="531891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2000" b="1" kern="1200">
              <a:solidFill>
                <a:srgbClr val="FF0000"/>
              </a:solidFill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3C396F0F-97C3-404B-84AA-BE1EDBE33E23}"/>
              </a:ext>
            </a:extLst>
          </p:cNvPr>
          <p:cNvSpPr/>
          <p:nvPr/>
        </p:nvSpPr>
        <p:spPr>
          <a:xfrm>
            <a:off x="3914316" y="2001879"/>
            <a:ext cx="900000" cy="1616389"/>
          </a:xfrm>
          <a:custGeom>
            <a:avLst/>
            <a:gdLst>
              <a:gd name="connsiteX0" fmla="*/ 0 w 271118"/>
              <a:gd name="connsiteY0" fmla="*/ 1121469 h 1121469"/>
              <a:gd name="connsiteX1" fmla="*/ 135559 w 271118"/>
              <a:gd name="connsiteY1" fmla="*/ 1121469 h 1121469"/>
              <a:gd name="connsiteX2" fmla="*/ 135559 w 271118"/>
              <a:gd name="connsiteY2" fmla="*/ 0 h 1121469"/>
              <a:gd name="connsiteX3" fmla="*/ 271118 w 271118"/>
              <a:gd name="connsiteY3" fmla="*/ 0 h 1121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118" h="1121469">
                <a:moveTo>
                  <a:pt x="0" y="1121469"/>
                </a:moveTo>
                <a:lnTo>
                  <a:pt x="135559" y="1121469"/>
                </a:lnTo>
                <a:lnTo>
                  <a:pt x="135559" y="0"/>
                </a:lnTo>
                <a:lnTo>
                  <a:pt x="271118" y="0"/>
                </a:ln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9415" tIns="531891" rIns="119415" bIns="53189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2000" b="1" kern="1200">
              <a:solidFill>
                <a:srgbClr val="FF0000"/>
              </a:solidFill>
            </a:endParaRP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F3EBFE17-2A04-4BDF-ADFC-62A42EE23AE6}"/>
              </a:ext>
            </a:extLst>
          </p:cNvPr>
          <p:cNvSpPr/>
          <p:nvPr/>
        </p:nvSpPr>
        <p:spPr>
          <a:xfrm>
            <a:off x="4814316" y="1700808"/>
            <a:ext cx="4200000" cy="576000"/>
          </a:xfrm>
          <a:custGeom>
            <a:avLst/>
            <a:gdLst>
              <a:gd name="connsiteX0" fmla="*/ 0 w 2381395"/>
              <a:gd name="connsiteY0" fmla="*/ 0 h 537516"/>
              <a:gd name="connsiteX1" fmla="*/ 2381395 w 2381395"/>
              <a:gd name="connsiteY1" fmla="*/ 0 h 537516"/>
              <a:gd name="connsiteX2" fmla="*/ 2381395 w 2381395"/>
              <a:gd name="connsiteY2" fmla="*/ 537516 h 537516"/>
              <a:gd name="connsiteX3" fmla="*/ 0 w 2381395"/>
              <a:gd name="connsiteY3" fmla="*/ 537516 h 537516"/>
              <a:gd name="connsiteX4" fmla="*/ 0 w 2381395"/>
              <a:gd name="connsiteY4" fmla="*/ 0 h 5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1395" h="537516">
                <a:moveTo>
                  <a:pt x="0" y="0"/>
                </a:moveTo>
                <a:lnTo>
                  <a:pt x="2381395" y="0"/>
                </a:lnTo>
                <a:lnTo>
                  <a:pt x="2381395" y="537516"/>
                </a:lnTo>
                <a:lnTo>
                  <a:pt x="0" y="537516"/>
                </a:lnTo>
                <a:lnTo>
                  <a:pt x="0" y="0"/>
                </a:lnTo>
                <a:close/>
              </a:path>
            </a:pathLst>
          </a:cu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 b="1" dirty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数据库设计的特点</a:t>
            </a: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10FBF008-6E3E-4D1B-91E9-0C5BA4CBBC04}"/>
              </a:ext>
            </a:extLst>
          </p:cNvPr>
          <p:cNvSpPr/>
          <p:nvPr/>
        </p:nvSpPr>
        <p:spPr>
          <a:xfrm>
            <a:off x="4814316" y="2780949"/>
            <a:ext cx="4200000" cy="576000"/>
          </a:xfrm>
          <a:custGeom>
            <a:avLst/>
            <a:gdLst>
              <a:gd name="connsiteX0" fmla="*/ 0 w 3492519"/>
              <a:gd name="connsiteY0" fmla="*/ 0 h 537516"/>
              <a:gd name="connsiteX1" fmla="*/ 3492519 w 3492519"/>
              <a:gd name="connsiteY1" fmla="*/ 0 h 537516"/>
              <a:gd name="connsiteX2" fmla="*/ 3492519 w 3492519"/>
              <a:gd name="connsiteY2" fmla="*/ 537516 h 537516"/>
              <a:gd name="connsiteX3" fmla="*/ 0 w 3492519"/>
              <a:gd name="connsiteY3" fmla="*/ 537516 h 537516"/>
              <a:gd name="connsiteX4" fmla="*/ 0 w 3492519"/>
              <a:gd name="connsiteY4" fmla="*/ 0 h 5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2519" h="537516">
                <a:moveTo>
                  <a:pt x="0" y="0"/>
                </a:moveTo>
                <a:lnTo>
                  <a:pt x="3492519" y="0"/>
                </a:lnTo>
                <a:lnTo>
                  <a:pt x="3492519" y="537516"/>
                </a:lnTo>
                <a:lnTo>
                  <a:pt x="0" y="537516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rgbClr val="0071B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数据库设计方法</a:t>
            </a: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4F2B87D4-D960-4F9C-8C0D-46581EA3EFA3}"/>
              </a:ext>
            </a:extLst>
          </p:cNvPr>
          <p:cNvSpPr/>
          <p:nvPr/>
        </p:nvSpPr>
        <p:spPr>
          <a:xfrm>
            <a:off x="4814316" y="3861090"/>
            <a:ext cx="4200000" cy="576000"/>
          </a:xfrm>
          <a:custGeom>
            <a:avLst/>
            <a:gdLst>
              <a:gd name="connsiteX0" fmla="*/ 0 w 2381395"/>
              <a:gd name="connsiteY0" fmla="*/ 0 h 537516"/>
              <a:gd name="connsiteX1" fmla="*/ 2381395 w 2381395"/>
              <a:gd name="connsiteY1" fmla="*/ 0 h 537516"/>
              <a:gd name="connsiteX2" fmla="*/ 2381395 w 2381395"/>
              <a:gd name="connsiteY2" fmla="*/ 537516 h 537516"/>
              <a:gd name="connsiteX3" fmla="*/ 0 w 2381395"/>
              <a:gd name="connsiteY3" fmla="*/ 537516 h 537516"/>
              <a:gd name="connsiteX4" fmla="*/ 0 w 2381395"/>
              <a:gd name="connsiteY4" fmla="*/ 0 h 5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1395" h="537516">
                <a:moveTo>
                  <a:pt x="0" y="0"/>
                </a:moveTo>
                <a:lnTo>
                  <a:pt x="2381395" y="0"/>
                </a:lnTo>
                <a:lnTo>
                  <a:pt x="2381395" y="537516"/>
                </a:lnTo>
                <a:lnTo>
                  <a:pt x="0" y="537516"/>
                </a:lnTo>
                <a:lnTo>
                  <a:pt x="0" y="0"/>
                </a:lnTo>
                <a:close/>
              </a:path>
            </a:pathLst>
          </a:cu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 b="1" dirty="0">
                <a:solidFill>
                  <a:srgbClr val="0071C1"/>
                </a:solidFill>
              </a:rPr>
              <a:t>数据库设计的基本步骤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B66B8C6-4CEB-44E6-B2F1-14EAD1F239CA}"/>
              </a:ext>
            </a:extLst>
          </p:cNvPr>
          <p:cNvGrpSpPr/>
          <p:nvPr/>
        </p:nvGrpSpPr>
        <p:grpSpPr>
          <a:xfrm>
            <a:off x="3177685" y="1716782"/>
            <a:ext cx="736631" cy="3798896"/>
            <a:chOff x="954468" y="2199699"/>
            <a:chExt cx="736632" cy="3306956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DE4A9EA0-9256-47F2-B3AA-77975EB5A88E}"/>
                </a:ext>
              </a:extLst>
            </p:cNvPr>
            <p:cNvSpPr/>
            <p:nvPr/>
          </p:nvSpPr>
          <p:spPr>
            <a:xfrm rot="16200000">
              <a:off x="-339010" y="3493177"/>
              <a:ext cx="3306956" cy="720000"/>
            </a:xfrm>
            <a:custGeom>
              <a:avLst/>
              <a:gdLst>
                <a:gd name="connsiteX0" fmla="*/ 0 w 2730956"/>
                <a:gd name="connsiteY0" fmla="*/ 0 h 775026"/>
                <a:gd name="connsiteX1" fmla="*/ 2730956 w 2730956"/>
                <a:gd name="connsiteY1" fmla="*/ 0 h 775026"/>
                <a:gd name="connsiteX2" fmla="*/ 2730956 w 2730956"/>
                <a:gd name="connsiteY2" fmla="*/ 775026 h 775026"/>
                <a:gd name="connsiteX3" fmla="*/ 0 w 2730956"/>
                <a:gd name="connsiteY3" fmla="*/ 775026 h 775026"/>
                <a:gd name="connsiteX4" fmla="*/ 0 w 2730956"/>
                <a:gd name="connsiteY4" fmla="*/ 0 h 775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0956" h="775026">
                  <a:moveTo>
                    <a:pt x="0" y="0"/>
                  </a:moveTo>
                  <a:lnTo>
                    <a:pt x="2730956" y="0"/>
                  </a:lnTo>
                  <a:lnTo>
                    <a:pt x="2730956" y="775026"/>
                  </a:lnTo>
                  <a:lnTo>
                    <a:pt x="0" y="775026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71B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0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039594A-AB0B-4F12-B45F-DD14052DF9AB}"/>
                </a:ext>
              </a:extLst>
            </p:cNvPr>
            <p:cNvSpPr txBox="1"/>
            <p:nvPr/>
          </p:nvSpPr>
          <p:spPr>
            <a:xfrm>
              <a:off x="1083872" y="2630427"/>
              <a:ext cx="607228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latin typeface="+mj-ea"/>
                  <a:ea typeface="+mj-ea"/>
                </a:rPr>
                <a:t>数</a:t>
              </a:r>
              <a:endParaRPr lang="en-US" altLang="zh-CN" sz="2000" b="1" dirty="0" smtClean="0">
                <a:latin typeface="+mj-ea"/>
                <a:ea typeface="+mj-ea"/>
              </a:endParaRPr>
            </a:p>
            <a:p>
              <a:endParaRPr lang="en-US" altLang="zh-CN" sz="2000" b="1" dirty="0">
                <a:latin typeface="+mj-ea"/>
                <a:ea typeface="+mj-ea"/>
              </a:endParaRPr>
            </a:p>
            <a:p>
              <a:r>
                <a:rPr lang="zh-CN" altLang="en-US" sz="2000" b="1" dirty="0" smtClean="0">
                  <a:latin typeface="+mj-ea"/>
                  <a:ea typeface="+mj-ea"/>
                </a:rPr>
                <a:t>据</a:t>
              </a:r>
              <a:endParaRPr lang="en-US" altLang="zh-CN" sz="2000" b="1" dirty="0" smtClean="0">
                <a:latin typeface="+mj-ea"/>
                <a:ea typeface="+mj-ea"/>
              </a:endParaRPr>
            </a:p>
            <a:p>
              <a:endParaRPr lang="en-US" altLang="zh-CN" sz="2000" b="1" dirty="0">
                <a:latin typeface="+mj-ea"/>
                <a:ea typeface="+mj-ea"/>
              </a:endParaRPr>
            </a:p>
            <a:p>
              <a:r>
                <a:rPr lang="zh-CN" altLang="en-US" sz="2000" b="1" dirty="0" smtClean="0">
                  <a:latin typeface="+mj-ea"/>
                  <a:ea typeface="+mj-ea"/>
                </a:rPr>
                <a:t>库</a:t>
              </a:r>
              <a:endParaRPr lang="en-US" altLang="zh-CN" sz="2000" b="1" dirty="0" smtClean="0">
                <a:latin typeface="+mj-ea"/>
                <a:ea typeface="+mj-ea"/>
              </a:endParaRPr>
            </a:p>
            <a:p>
              <a:endParaRPr lang="en-US" altLang="zh-CN" sz="2000" b="1" dirty="0">
                <a:latin typeface="+mj-ea"/>
                <a:ea typeface="+mj-ea"/>
              </a:endParaRPr>
            </a:p>
            <a:p>
              <a:r>
                <a:rPr lang="zh-CN" altLang="en-US" sz="2000" b="1" dirty="0" smtClean="0">
                  <a:latin typeface="+mj-ea"/>
                  <a:ea typeface="+mj-ea"/>
                </a:rPr>
                <a:t>设</a:t>
              </a:r>
              <a:endParaRPr lang="en-US" altLang="zh-CN" sz="2000" b="1" dirty="0" smtClean="0">
                <a:latin typeface="+mj-ea"/>
                <a:ea typeface="+mj-ea"/>
              </a:endParaRPr>
            </a:p>
            <a:p>
              <a:endParaRPr lang="en-US" altLang="zh-CN" sz="2000" b="1" dirty="0" smtClean="0">
                <a:latin typeface="+mj-ea"/>
                <a:ea typeface="+mj-ea"/>
              </a:endParaRPr>
            </a:p>
            <a:p>
              <a:r>
                <a:rPr lang="zh-CN" altLang="en-US" sz="2000" b="1" dirty="0" smtClean="0">
                  <a:latin typeface="+mj-ea"/>
                  <a:ea typeface="+mj-ea"/>
                </a:rPr>
                <a:t>计</a:t>
              </a:r>
              <a:endParaRPr lang="zh-CN" altLang="en-US" sz="2000" b="1" baseline="0" dirty="0">
                <a:latin typeface="+mj-ea"/>
                <a:ea typeface="+mj-ea"/>
              </a:endParaRPr>
            </a:p>
          </p:txBody>
        </p:sp>
      </p:grpSp>
      <p:sp>
        <p:nvSpPr>
          <p:cNvPr id="32" name="任意多边形: 形状 16">
            <a:extLst>
              <a:ext uri="{FF2B5EF4-FFF2-40B4-BE49-F238E27FC236}">
                <a16:creationId xmlns:a16="http://schemas.microsoft.com/office/drawing/2014/main" id="{10FBF008-6E3E-4D1B-91E9-0C5BA4CBBC04}"/>
              </a:ext>
            </a:extLst>
          </p:cNvPr>
          <p:cNvSpPr/>
          <p:nvPr/>
        </p:nvSpPr>
        <p:spPr>
          <a:xfrm>
            <a:off x="4814316" y="4941232"/>
            <a:ext cx="4200000" cy="576000"/>
          </a:xfrm>
          <a:custGeom>
            <a:avLst/>
            <a:gdLst>
              <a:gd name="connsiteX0" fmla="*/ 0 w 3492519"/>
              <a:gd name="connsiteY0" fmla="*/ 0 h 537516"/>
              <a:gd name="connsiteX1" fmla="*/ 3492519 w 3492519"/>
              <a:gd name="connsiteY1" fmla="*/ 0 h 537516"/>
              <a:gd name="connsiteX2" fmla="*/ 3492519 w 3492519"/>
              <a:gd name="connsiteY2" fmla="*/ 537516 h 537516"/>
              <a:gd name="connsiteX3" fmla="*/ 0 w 3492519"/>
              <a:gd name="connsiteY3" fmla="*/ 537516 h 537516"/>
              <a:gd name="connsiteX4" fmla="*/ 0 w 3492519"/>
              <a:gd name="connsiteY4" fmla="*/ 0 h 5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2519" h="537516">
                <a:moveTo>
                  <a:pt x="0" y="0"/>
                </a:moveTo>
                <a:lnTo>
                  <a:pt x="3492519" y="0"/>
                </a:lnTo>
                <a:lnTo>
                  <a:pt x="3492519" y="537516"/>
                </a:lnTo>
                <a:lnTo>
                  <a:pt x="0" y="537516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rgbClr val="0071B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数据库设计过程中的各级模式</a:t>
            </a:r>
          </a:p>
        </p:txBody>
      </p:sp>
      <p:sp>
        <p:nvSpPr>
          <p:cNvPr id="36" name="任意多边形: 形状 13">
            <a:extLst>
              <a:ext uri="{FF2B5EF4-FFF2-40B4-BE49-F238E27FC236}">
                <a16:creationId xmlns:a16="http://schemas.microsoft.com/office/drawing/2014/main" id="{3C396F0F-97C3-404B-84AA-BE1EDBE33E23}"/>
              </a:ext>
            </a:extLst>
          </p:cNvPr>
          <p:cNvSpPr/>
          <p:nvPr/>
        </p:nvSpPr>
        <p:spPr>
          <a:xfrm>
            <a:off x="3914316" y="3068960"/>
            <a:ext cx="900000" cy="549308"/>
          </a:xfrm>
          <a:custGeom>
            <a:avLst/>
            <a:gdLst>
              <a:gd name="connsiteX0" fmla="*/ 0 w 271118"/>
              <a:gd name="connsiteY0" fmla="*/ 1121469 h 1121469"/>
              <a:gd name="connsiteX1" fmla="*/ 135559 w 271118"/>
              <a:gd name="connsiteY1" fmla="*/ 1121469 h 1121469"/>
              <a:gd name="connsiteX2" fmla="*/ 135559 w 271118"/>
              <a:gd name="connsiteY2" fmla="*/ 0 h 1121469"/>
              <a:gd name="connsiteX3" fmla="*/ 271118 w 271118"/>
              <a:gd name="connsiteY3" fmla="*/ 0 h 1121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118" h="1121469">
                <a:moveTo>
                  <a:pt x="0" y="1121469"/>
                </a:moveTo>
                <a:lnTo>
                  <a:pt x="135559" y="1121469"/>
                </a:lnTo>
                <a:lnTo>
                  <a:pt x="135559" y="0"/>
                </a:lnTo>
                <a:lnTo>
                  <a:pt x="271118" y="0"/>
                </a:ln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9415" tIns="531891" rIns="119415" bIns="53189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2000" b="1" kern="1200">
              <a:solidFill>
                <a:srgbClr val="FF0000"/>
              </a:solidFill>
            </a:endParaRPr>
          </a:p>
        </p:txBody>
      </p:sp>
      <p:sp>
        <p:nvSpPr>
          <p:cNvPr id="41" name="任意多边形: 形状 10">
            <a:extLst>
              <a:ext uri="{FF2B5EF4-FFF2-40B4-BE49-F238E27FC236}">
                <a16:creationId xmlns:a16="http://schemas.microsoft.com/office/drawing/2014/main" id="{9C71B116-46FD-41C2-98F5-9F83B29F9F6D}"/>
              </a:ext>
            </a:extLst>
          </p:cNvPr>
          <p:cNvSpPr/>
          <p:nvPr/>
        </p:nvSpPr>
        <p:spPr>
          <a:xfrm>
            <a:off x="3914316" y="3627397"/>
            <a:ext cx="900000" cy="521704"/>
          </a:xfrm>
          <a:custGeom>
            <a:avLst/>
            <a:gdLst>
              <a:gd name="connsiteX0" fmla="*/ 0 w 271118"/>
              <a:gd name="connsiteY0" fmla="*/ 0 h 1121469"/>
              <a:gd name="connsiteX1" fmla="*/ 135559 w 271118"/>
              <a:gd name="connsiteY1" fmla="*/ 0 h 1121469"/>
              <a:gd name="connsiteX2" fmla="*/ 135559 w 271118"/>
              <a:gd name="connsiteY2" fmla="*/ 1121469 h 1121469"/>
              <a:gd name="connsiteX3" fmla="*/ 271118 w 271118"/>
              <a:gd name="connsiteY3" fmla="*/ 1121469 h 1121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118" h="1121469">
                <a:moveTo>
                  <a:pt x="0" y="0"/>
                </a:moveTo>
                <a:lnTo>
                  <a:pt x="135559" y="0"/>
                </a:lnTo>
                <a:lnTo>
                  <a:pt x="135559" y="1121469"/>
                </a:lnTo>
                <a:lnTo>
                  <a:pt x="271118" y="1121469"/>
                </a:ln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9415" tIns="531890" rIns="119415" bIns="531891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2000" b="1" kern="1200">
              <a:solidFill>
                <a:srgbClr val="FF0000"/>
              </a:solidFill>
            </a:endParaRPr>
          </a:p>
        </p:txBody>
      </p:sp>
      <p:pic>
        <p:nvPicPr>
          <p:cNvPr id="2" name="Voice8 (180903.2228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104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41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7000"/>
    </mc:Choice>
    <mc:Fallback xmlns="">
      <p:transition advTm="1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6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8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12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1" grpId="0" animBg="1"/>
      <p:bldP spid="14" grpId="0" animBg="1"/>
      <p:bldP spid="16" grpId="0" animBg="1"/>
      <p:bldP spid="17" grpId="0" animBg="1"/>
      <p:bldP spid="18" grpId="0" animBg="1"/>
      <p:bldP spid="32" grpId="0" animBg="1"/>
      <p:bldP spid="36" grpId="0" animBg="1"/>
      <p:bldP spid="4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6276" y="260649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7.1.1 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6192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数据库设计的特点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66916" y="905369"/>
            <a:ext cx="704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宋体" panose="02010600030101010101" pitchFamily="2" charset="-122"/>
              </a:rPr>
              <a:t>数据库建设的基本规律</a:t>
            </a:r>
          </a:p>
        </p:txBody>
      </p:sp>
      <p:sp>
        <p:nvSpPr>
          <p:cNvPr id="35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1484784"/>
            <a:ext cx="9217024" cy="270843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三分技术，七分管理，十二分基础数据 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管理 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数据库建设项目管理 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企业（即应用部门）的业务管理 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基础数据  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数据的收集、整理、组织和不断更新</a:t>
            </a:r>
          </a:p>
        </p:txBody>
      </p:sp>
      <p:pic>
        <p:nvPicPr>
          <p:cNvPr id="6" name="Voice10 (180904.0739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44760" y="3225800"/>
            <a:ext cx="406400" cy="4064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727848" y="359659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FF00"/>
                </a:solidFill>
              </a:rPr>
              <a:t>数据库设计、实施到运行和维护的全过程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022424"/>
      </p:ext>
    </p:extLst>
  </p:cSld>
  <p:clrMapOvr>
    <a:masterClrMapping/>
  </p:clrMapOvr>
  <p:transition spd="slow" advTm="58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1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33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193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31100"/>
                                  </p:stCondLst>
                                  <p:iterate type="lt">
                                    <p:tmPct val="45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5000"/>
                                  </p:stCondLst>
                                  <p:iterate type="lt">
                                    <p:tmPct val="24146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  <p:bldP spid="3" grpId="0"/>
      <p:bldP spid="4" grpId="0"/>
      <p:bldP spid="35" grpId="0"/>
      <p:bldP spid="7" grpId="0"/>
      <p:bldP spid="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6276" y="260649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7.1.1 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6192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数据库设计的特点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66916" y="905369"/>
            <a:ext cx="704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宋体" panose="02010600030101010101" pitchFamily="2" charset="-122"/>
              </a:rPr>
              <a:t>结构（数据）设计和行为（处理）设计相结合</a:t>
            </a:r>
          </a:p>
        </p:txBody>
      </p:sp>
      <p:sp>
        <p:nvSpPr>
          <p:cNvPr id="35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1484784"/>
            <a:ext cx="9217024" cy="286232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将数据库结构设计和数据处理设计密切结合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传统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的软件工程：</a:t>
            </a:r>
            <a:r>
              <a:rPr lang="zh-CN" altLang="en-US" sz="2000" dirty="0" smtClean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重行</a:t>
            </a:r>
            <a:r>
              <a:rPr lang="zh-CN" altLang="en-US" sz="2000" dirty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为设计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忽视对应用中数据语义的分析和抽象，只要有可能就尽量推迟数据结构设计的决策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早期的数据库设计：</a:t>
            </a:r>
            <a:r>
              <a:rPr lang="zh-CN" altLang="en-US" sz="2000" dirty="0" smtClean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重结构设计</a:t>
            </a:r>
            <a:endParaRPr lang="zh-CN" altLang="en-US" sz="2000" dirty="0">
              <a:solidFill>
                <a:srgbClr val="0071C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致力于数据模型和数据库建模方法研究，忽视了行为设计对结构设计的影响</a:t>
            </a:r>
          </a:p>
        </p:txBody>
      </p:sp>
      <p:pic>
        <p:nvPicPr>
          <p:cNvPr id="5" name="Voice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44760" y="3225800"/>
            <a:ext cx="406400" cy="4064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591944" y="1988840"/>
            <a:ext cx="2509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结构与行为分离的设计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35960" y="3225800"/>
            <a:ext cx="2509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结构与行为分离的设计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383488"/>
      </p:ext>
    </p:extLst>
  </p:cSld>
  <p:clrMapOvr>
    <a:masterClrMapping/>
  </p:clrMapOvr>
  <p:transition spd="slow" advTm="51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5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9800"/>
                                  </p:stCondLst>
                                  <p:iterate type="lt">
                                    <p:tmPct val="18233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443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443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48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48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" grpId="0"/>
      <p:bldP spid="35" grpId="0"/>
      <p:bldP spid="9" grpId="0"/>
      <p:bldP spid="9" grpId="1"/>
      <p:bldP spid="13" grpId="0"/>
      <p:bldP spid="1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6276" y="260649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7.1.2 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6192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数据库设计方法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66916" y="905369"/>
            <a:ext cx="704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宋体" panose="02010600030101010101" pitchFamily="2" charset="-122"/>
              </a:rPr>
              <a:t>数据库设计人员应具备多方面的知识和</a:t>
            </a:r>
            <a:r>
              <a:rPr lang="zh-CN" altLang="en-US" sz="2400" b="1" dirty="0">
                <a:latin typeface="宋体" panose="02010600030101010101" pitchFamily="2" charset="-122"/>
              </a:rPr>
              <a:t>技术</a:t>
            </a:r>
          </a:p>
        </p:txBody>
      </p:sp>
      <p:sp>
        <p:nvSpPr>
          <p:cNvPr id="35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1484784"/>
            <a:ext cx="9217024" cy="270843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计算机的基础知识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软件工程的原理和方法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程序设计的方法和技巧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数据库的基本知识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数据库设计技术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应用领域的知识</a:t>
            </a:r>
          </a:p>
        </p:txBody>
      </p:sp>
      <p:pic>
        <p:nvPicPr>
          <p:cNvPr id="5" name="Voice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28736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1384"/>
      </p:ext>
    </p:extLst>
  </p:cSld>
  <p:clrMapOvr>
    <a:masterClrMapping/>
  </p:clrMapOvr>
  <p:transition spd="slow" advTm="41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600"/>
                                  </p:stCondLst>
                                  <p:iterate type="lt">
                                    <p:tmPct val="40972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7300"/>
                                  </p:stCondLst>
                                  <p:iterate type="lt">
                                    <p:tmPct val="24146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/>
      <p:bldP spid="4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6276" y="260649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7.1.2 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6192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数据库设计方法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66916" y="905369"/>
            <a:ext cx="704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宋体" panose="02010600030101010101" pitchFamily="2" charset="-122"/>
              </a:rPr>
              <a:t>手工试凑法</a:t>
            </a:r>
          </a:p>
        </p:txBody>
      </p:sp>
      <p:sp>
        <p:nvSpPr>
          <p:cNvPr id="35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1484784"/>
            <a:ext cx="9217024" cy="132343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设计质量与设计人员的经验和水平有直接关系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缺乏科学理论和工程方法的支持，工程的质量难以保证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数据库运行一段时间后常常又不同程度地发现各种问题，增加了维护代价</a:t>
            </a:r>
          </a:p>
        </p:txBody>
      </p:sp>
      <p:pic>
        <p:nvPicPr>
          <p:cNvPr id="6" name="Voice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72752" y="3225800"/>
            <a:ext cx="406400" cy="406400"/>
          </a:xfrm>
          <a:prstGeom prst="rect">
            <a:avLst/>
          </a:prstGeom>
        </p:spPr>
      </p:pic>
      <p:sp>
        <p:nvSpPr>
          <p:cNvPr id="8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2838718"/>
            <a:ext cx="9217024" cy="270843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数据库设计典型方法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新奥尔良（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Orleans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）方法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E-R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模型的数据库设计方法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3NF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（第三范式）的设计方法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面向对象的数据库设计方法</a:t>
            </a:r>
          </a:p>
          <a:p>
            <a:pPr indent="342900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统一建模语言（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UML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方法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582853"/>
      </p:ext>
    </p:extLst>
  </p:cSld>
  <p:clrMapOvr>
    <a:masterClrMapping/>
  </p:clrMapOvr>
  <p:transition spd="slow" advTm="64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6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6000"/>
                                  </p:stCondLst>
                                  <p:iterate type="lt">
                                    <p:tmPct val="40972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300"/>
                                  </p:stCondLst>
                                  <p:iterate type="lt">
                                    <p:tmPct val="24146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43100"/>
                                  </p:stCondLst>
                                  <p:iterate type="lt">
                                    <p:tmPct val="24146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/>
      <p:bldP spid="35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6276" y="260649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7.1.3 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6192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数据库设计的基本步骤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66916" y="905369"/>
            <a:ext cx="704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宋体" panose="02010600030101010101" pitchFamily="2" charset="-122"/>
              </a:rPr>
              <a:t>数据库设计分</a:t>
            </a:r>
            <a:r>
              <a:rPr lang="en-US" altLang="zh-CN" sz="2400" b="1" dirty="0">
                <a:latin typeface="Times New Roman" panose="02020603050405020304" pitchFamily="18" charset="0"/>
              </a:rPr>
              <a:t>6</a:t>
            </a:r>
            <a:r>
              <a:rPr lang="zh-CN" altLang="en-US" sz="2400" b="1" dirty="0">
                <a:latin typeface="宋体" panose="02010600030101010101" pitchFamily="2" charset="-122"/>
              </a:rPr>
              <a:t>个阶段</a:t>
            </a:r>
          </a:p>
        </p:txBody>
      </p:sp>
      <p:sp>
        <p:nvSpPr>
          <p:cNvPr id="35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1484784"/>
            <a:ext cx="9217024" cy="270843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需求分析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概念结构设计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逻辑结构设计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物理结构设计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数据库实施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数据库运行和维护</a:t>
            </a:r>
          </a:p>
        </p:txBody>
      </p:sp>
      <p:pic>
        <p:nvPicPr>
          <p:cNvPr id="6" name="Voice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88776" y="3225800"/>
            <a:ext cx="406400" cy="406400"/>
          </a:xfrm>
          <a:prstGeom prst="rect">
            <a:avLst/>
          </a:prstGeom>
        </p:spPr>
      </p:pic>
      <p:sp>
        <p:nvSpPr>
          <p:cNvPr id="8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1484784"/>
            <a:ext cx="9217024" cy="270843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需求分析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概念结构设计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逻辑结构设计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物理结构设计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数据库实施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数据库运行和维护</a:t>
            </a:r>
          </a:p>
        </p:txBody>
      </p:sp>
      <p:sp>
        <p:nvSpPr>
          <p:cNvPr id="9" name="矩形 8"/>
          <p:cNvSpPr/>
          <p:nvPr/>
        </p:nvSpPr>
        <p:spPr>
          <a:xfrm>
            <a:off x="4338109" y="1700808"/>
            <a:ext cx="2973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独立于任何数据库管理系统</a:t>
            </a:r>
          </a:p>
        </p:txBody>
      </p:sp>
      <p:sp>
        <p:nvSpPr>
          <p:cNvPr id="10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1484784"/>
            <a:ext cx="9217024" cy="270843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需求分析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概念结构设计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逻辑结构设计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物理结构设计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数据库实施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数据库运行和维护</a:t>
            </a:r>
          </a:p>
        </p:txBody>
      </p:sp>
      <p:sp>
        <p:nvSpPr>
          <p:cNvPr id="11" name="矩形 10"/>
          <p:cNvSpPr/>
          <p:nvPr/>
        </p:nvSpPr>
        <p:spPr>
          <a:xfrm>
            <a:off x="4346245" y="2654335"/>
            <a:ext cx="3671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与选用的数据库管理系统密切相关</a:t>
            </a:r>
          </a:p>
        </p:txBody>
      </p:sp>
      <p:cxnSp>
        <p:nvCxnSpPr>
          <p:cNvPr id="24" name="直接箭头连接符 23"/>
          <p:cNvCxnSpPr>
            <a:stCxn id="13" idx="6"/>
            <a:endCxn id="16" idx="2"/>
          </p:cNvCxnSpPr>
          <p:nvPr/>
        </p:nvCxnSpPr>
        <p:spPr bwMode="auto">
          <a:xfrm>
            <a:off x="2951242" y="5154147"/>
            <a:ext cx="330304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接箭头连接符 24"/>
          <p:cNvCxnSpPr>
            <a:stCxn id="16" idx="6"/>
            <a:endCxn id="19" idx="2"/>
          </p:cNvCxnSpPr>
          <p:nvPr/>
        </p:nvCxnSpPr>
        <p:spPr bwMode="auto">
          <a:xfrm>
            <a:off x="4622027" y="5154147"/>
            <a:ext cx="322865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接箭头连接符 25"/>
          <p:cNvCxnSpPr>
            <a:stCxn id="19" idx="6"/>
            <a:endCxn id="22" idx="2"/>
          </p:cNvCxnSpPr>
          <p:nvPr/>
        </p:nvCxnSpPr>
        <p:spPr bwMode="auto">
          <a:xfrm>
            <a:off x="6285373" y="5154147"/>
            <a:ext cx="322865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2" name="组合 11"/>
          <p:cNvGrpSpPr/>
          <p:nvPr/>
        </p:nvGrpSpPr>
        <p:grpSpPr>
          <a:xfrm>
            <a:off x="1536259" y="4508399"/>
            <a:ext cx="1475617" cy="1291495"/>
            <a:chOff x="8353425" y="3937705"/>
            <a:chExt cx="1475617" cy="1291495"/>
          </a:xfrm>
        </p:grpSpPr>
        <p:sp>
          <p:nvSpPr>
            <p:cNvPr id="13" name="椭圆 12"/>
            <p:cNvSpPr/>
            <p:nvPr/>
          </p:nvSpPr>
          <p:spPr bwMode="auto">
            <a:xfrm>
              <a:off x="8427927" y="3937705"/>
              <a:ext cx="1340481" cy="1291495"/>
            </a:xfrm>
            <a:prstGeom prst="ellipse">
              <a:avLst/>
            </a:prstGeom>
            <a:noFill/>
            <a:ln w="28575" cap="flat" cmpd="sng" algn="ctr">
              <a:solidFill>
                <a:srgbClr val="0071C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8353425" y="4398785"/>
              <a:ext cx="147561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zh-CN" altLang="en-US" b="1" dirty="0" smtClean="0"/>
                <a:t>需求分析</a:t>
              </a:r>
              <a:endParaRPr lang="zh-CN" altLang="en-US" b="1" dirty="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199605" y="4508399"/>
            <a:ext cx="1475617" cy="1291495"/>
            <a:chOff x="8345986" y="3937705"/>
            <a:chExt cx="1475617" cy="1291495"/>
          </a:xfrm>
        </p:grpSpPr>
        <p:sp>
          <p:nvSpPr>
            <p:cNvPr id="16" name="椭圆 15"/>
            <p:cNvSpPr/>
            <p:nvPr/>
          </p:nvSpPr>
          <p:spPr bwMode="auto">
            <a:xfrm>
              <a:off x="8427927" y="3937705"/>
              <a:ext cx="1340481" cy="1291495"/>
            </a:xfrm>
            <a:prstGeom prst="ellipse">
              <a:avLst/>
            </a:prstGeom>
            <a:noFill/>
            <a:ln w="28575" cap="flat" cmpd="sng" algn="ctr">
              <a:solidFill>
                <a:srgbClr val="0071C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8345986" y="4260286"/>
              <a:ext cx="147561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zh-CN" altLang="en-US" b="1" dirty="0" smtClean="0"/>
                <a:t>概念</a:t>
              </a:r>
              <a:endParaRPr lang="en-US" altLang="zh-CN" b="1" dirty="0" smtClean="0"/>
            </a:p>
            <a:p>
              <a:pPr algn="ctr" eaLnBrk="1" hangingPunct="1"/>
              <a:r>
                <a:rPr lang="zh-CN" altLang="en-US" b="1" dirty="0" smtClean="0"/>
                <a:t>结构设计</a:t>
              </a:r>
              <a:endParaRPr lang="zh-CN" altLang="en-US" b="1" dirty="0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862951" y="4508399"/>
            <a:ext cx="1475617" cy="1291495"/>
            <a:chOff x="8345986" y="3937705"/>
            <a:chExt cx="1475617" cy="1291495"/>
          </a:xfrm>
        </p:grpSpPr>
        <p:sp>
          <p:nvSpPr>
            <p:cNvPr id="19" name="椭圆 18"/>
            <p:cNvSpPr/>
            <p:nvPr/>
          </p:nvSpPr>
          <p:spPr bwMode="auto">
            <a:xfrm>
              <a:off x="8427927" y="3937705"/>
              <a:ext cx="1340481" cy="1291495"/>
            </a:xfrm>
            <a:prstGeom prst="ellipse">
              <a:avLst/>
            </a:prstGeom>
            <a:noFill/>
            <a:ln w="28575" cap="flat" cmpd="sng" algn="ctr">
              <a:solidFill>
                <a:srgbClr val="0071C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8345986" y="4260286"/>
              <a:ext cx="147561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zh-CN" altLang="en-US" b="1" dirty="0" smtClean="0"/>
                <a:t>逻辑</a:t>
              </a:r>
              <a:endParaRPr lang="en-US" altLang="zh-CN" b="1" dirty="0" smtClean="0"/>
            </a:p>
            <a:p>
              <a:pPr algn="ctr" eaLnBrk="1" hangingPunct="1"/>
              <a:r>
                <a:rPr lang="zh-CN" altLang="en-US" b="1" dirty="0" smtClean="0"/>
                <a:t>结构设计</a:t>
              </a:r>
              <a:endParaRPr lang="zh-CN" altLang="en-US" b="1" dirty="0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526297" y="4508399"/>
            <a:ext cx="1475617" cy="1291495"/>
            <a:chOff x="8345986" y="3937705"/>
            <a:chExt cx="1475617" cy="1291495"/>
          </a:xfrm>
        </p:grpSpPr>
        <p:sp>
          <p:nvSpPr>
            <p:cNvPr id="22" name="椭圆 21"/>
            <p:cNvSpPr/>
            <p:nvPr/>
          </p:nvSpPr>
          <p:spPr bwMode="auto">
            <a:xfrm>
              <a:off x="8427927" y="3937705"/>
              <a:ext cx="1340481" cy="1291495"/>
            </a:xfrm>
            <a:prstGeom prst="ellipse">
              <a:avLst/>
            </a:prstGeom>
            <a:noFill/>
            <a:ln w="28575" cap="flat" cmpd="sng" algn="ctr">
              <a:solidFill>
                <a:srgbClr val="0071C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8345986" y="4260286"/>
              <a:ext cx="147561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zh-CN" altLang="en-US" b="1" dirty="0" smtClean="0"/>
                <a:t>物理</a:t>
              </a:r>
              <a:endParaRPr lang="en-US" altLang="zh-CN" b="1" dirty="0" smtClean="0"/>
            </a:p>
            <a:p>
              <a:pPr algn="ctr" eaLnBrk="1" hangingPunct="1"/>
              <a:r>
                <a:rPr lang="zh-CN" altLang="en-US" b="1" dirty="0" smtClean="0"/>
                <a:t>结构设计</a:t>
              </a:r>
              <a:endParaRPr lang="zh-CN" altLang="en-US" b="1" dirty="0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8189643" y="4508399"/>
            <a:ext cx="1475617" cy="1291495"/>
            <a:chOff x="8345986" y="3937705"/>
            <a:chExt cx="1475617" cy="1291495"/>
          </a:xfrm>
        </p:grpSpPr>
        <p:sp>
          <p:nvSpPr>
            <p:cNvPr id="29" name="椭圆 28"/>
            <p:cNvSpPr/>
            <p:nvPr/>
          </p:nvSpPr>
          <p:spPr bwMode="auto">
            <a:xfrm>
              <a:off x="8427927" y="3937705"/>
              <a:ext cx="1340481" cy="1291495"/>
            </a:xfrm>
            <a:prstGeom prst="ellipse">
              <a:avLst/>
            </a:prstGeom>
            <a:noFill/>
            <a:ln w="28575" cap="flat" cmpd="sng" algn="ctr">
              <a:solidFill>
                <a:srgbClr val="0071C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8345986" y="4260286"/>
              <a:ext cx="147561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zh-CN" altLang="en-US" b="1" dirty="0" smtClean="0"/>
                <a:t>数据库</a:t>
              </a:r>
              <a:endParaRPr lang="en-US" altLang="zh-CN" b="1" dirty="0" smtClean="0"/>
            </a:p>
            <a:p>
              <a:pPr algn="ctr" eaLnBrk="1" hangingPunct="1"/>
              <a:r>
                <a:rPr lang="zh-CN" altLang="en-US" b="1" dirty="0" smtClean="0"/>
                <a:t>实施</a:t>
              </a:r>
              <a:endParaRPr lang="zh-CN" altLang="en-US" b="1" dirty="0"/>
            </a:p>
          </p:txBody>
        </p:sp>
      </p:grpSp>
      <p:cxnSp>
        <p:nvCxnSpPr>
          <p:cNvPr id="31" name="直接箭头连接符 30"/>
          <p:cNvCxnSpPr>
            <a:stCxn id="22" idx="6"/>
            <a:endCxn id="29" idx="2"/>
          </p:cNvCxnSpPr>
          <p:nvPr/>
        </p:nvCxnSpPr>
        <p:spPr bwMode="auto">
          <a:xfrm>
            <a:off x="7948719" y="5154147"/>
            <a:ext cx="322865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7" name="组合 36"/>
          <p:cNvGrpSpPr/>
          <p:nvPr/>
        </p:nvGrpSpPr>
        <p:grpSpPr>
          <a:xfrm>
            <a:off x="9852991" y="4508399"/>
            <a:ext cx="1475617" cy="1291495"/>
            <a:chOff x="8345986" y="3937705"/>
            <a:chExt cx="1475617" cy="1291495"/>
          </a:xfrm>
        </p:grpSpPr>
        <p:sp>
          <p:nvSpPr>
            <p:cNvPr id="38" name="椭圆 37"/>
            <p:cNvSpPr/>
            <p:nvPr/>
          </p:nvSpPr>
          <p:spPr bwMode="auto">
            <a:xfrm>
              <a:off x="8427927" y="3937705"/>
              <a:ext cx="1340481" cy="1291495"/>
            </a:xfrm>
            <a:prstGeom prst="ellipse">
              <a:avLst/>
            </a:prstGeom>
            <a:noFill/>
            <a:ln w="28575" cap="flat" cmpd="sng" algn="ctr">
              <a:solidFill>
                <a:srgbClr val="0071C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345986" y="4260286"/>
              <a:ext cx="147561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zh-CN" altLang="en-US" b="1" dirty="0" smtClean="0"/>
                <a:t>数据库运</a:t>
              </a:r>
              <a:endParaRPr lang="en-US" altLang="zh-CN" b="1" dirty="0" smtClean="0"/>
            </a:p>
            <a:p>
              <a:pPr algn="ctr" eaLnBrk="1" hangingPunct="1"/>
              <a:r>
                <a:rPr lang="zh-CN" altLang="en-US" b="1" dirty="0" smtClean="0"/>
                <a:t>行和维护</a:t>
              </a:r>
              <a:endParaRPr lang="zh-CN" altLang="en-US" b="1" dirty="0"/>
            </a:p>
          </p:txBody>
        </p:sp>
      </p:grpSp>
      <p:cxnSp>
        <p:nvCxnSpPr>
          <p:cNvPr id="40" name="直接箭头连接符 39"/>
          <p:cNvCxnSpPr>
            <a:stCxn id="29" idx="6"/>
            <a:endCxn id="38" idx="2"/>
          </p:cNvCxnSpPr>
          <p:nvPr/>
        </p:nvCxnSpPr>
        <p:spPr bwMode="auto">
          <a:xfrm>
            <a:off x="9612065" y="5154147"/>
            <a:ext cx="322867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1484784"/>
            <a:ext cx="9217024" cy="270843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需求分析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概念结构设计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逻辑结构设计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物理结构设计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数据库实施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数据库运行和维护</a:t>
            </a:r>
          </a:p>
        </p:txBody>
      </p:sp>
      <p:sp>
        <p:nvSpPr>
          <p:cNvPr id="46" name="矩形 45"/>
          <p:cNvSpPr/>
          <p:nvPr/>
        </p:nvSpPr>
        <p:spPr>
          <a:xfrm>
            <a:off x="4338109" y="1516142"/>
            <a:ext cx="5724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是否做得充分与准确，决定了构建数据库的速度和质量</a:t>
            </a:r>
          </a:p>
        </p:txBody>
      </p:sp>
      <p:sp>
        <p:nvSpPr>
          <p:cNvPr id="47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1484784"/>
            <a:ext cx="9217024" cy="270843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需求分析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概念结构设计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逻辑结构设计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物理结构设计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数据库实施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数据库运行和维护</a:t>
            </a:r>
          </a:p>
        </p:txBody>
      </p:sp>
      <p:sp>
        <p:nvSpPr>
          <p:cNvPr id="48" name="矩形 47"/>
          <p:cNvSpPr/>
          <p:nvPr/>
        </p:nvSpPr>
        <p:spPr>
          <a:xfrm>
            <a:off x="4338109" y="182333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通过对用户需求进行综合、归纳与抽象，形成一个独立于具体数据库管理系统的概念模型</a:t>
            </a:r>
          </a:p>
        </p:txBody>
      </p:sp>
      <p:sp>
        <p:nvSpPr>
          <p:cNvPr id="49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1484784"/>
            <a:ext cx="9217024" cy="270843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需求分析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概念结构设计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逻辑结构设计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物理结构设计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数据库实施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数据库运行和维护</a:t>
            </a:r>
          </a:p>
        </p:txBody>
      </p:sp>
      <p:sp>
        <p:nvSpPr>
          <p:cNvPr id="50" name="矩形 49"/>
          <p:cNvSpPr/>
          <p:nvPr/>
        </p:nvSpPr>
        <p:spPr>
          <a:xfrm>
            <a:off x="4346245" y="230409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将概念结构转换为某个数据库管理系统所支持的数据模型，并对其进行优化</a:t>
            </a:r>
          </a:p>
        </p:txBody>
      </p:sp>
      <p:sp>
        <p:nvSpPr>
          <p:cNvPr id="51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1484784"/>
            <a:ext cx="9217024" cy="270843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需求分析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概念结构设计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逻辑结构设计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物理结构设计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数据库实施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数据库运行和维护</a:t>
            </a:r>
          </a:p>
        </p:txBody>
      </p:sp>
      <p:sp>
        <p:nvSpPr>
          <p:cNvPr id="53" name="矩形 52"/>
          <p:cNvSpPr/>
          <p:nvPr/>
        </p:nvSpPr>
        <p:spPr>
          <a:xfrm>
            <a:off x="4354381" y="274500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为逻辑数据结构选取一个最适合应用环境的物理结构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包括存储结构和存取方法</a:t>
            </a:r>
          </a:p>
        </p:txBody>
      </p:sp>
      <p:sp>
        <p:nvSpPr>
          <p:cNvPr id="55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1484784"/>
            <a:ext cx="9217024" cy="270843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需求分析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概念结构设计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逻辑结构设计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物理结构设计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数据库实施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数据库运行和维护</a:t>
            </a:r>
          </a:p>
        </p:txBody>
      </p:sp>
      <p:sp>
        <p:nvSpPr>
          <p:cNvPr id="56" name="矩形 55"/>
          <p:cNvSpPr/>
          <p:nvPr/>
        </p:nvSpPr>
        <p:spPr>
          <a:xfrm>
            <a:off x="4321722" y="313680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根据逻辑设计和物理设计的结果构建数据库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编写与调试应用程序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组织数据入库并进行试运行</a:t>
            </a:r>
          </a:p>
        </p:txBody>
      </p:sp>
      <p:sp>
        <p:nvSpPr>
          <p:cNvPr id="57" name="Text Box 1054">
            <a:extLst>
              <a:ext uri="{FF2B5EF4-FFF2-40B4-BE49-F238E27FC236}">
                <a16:creationId xmlns:a16="http://schemas.microsoft.com/office/drawing/2014/main" id="{197E9285-A4B2-4F83-ABF9-5D271384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1484784"/>
            <a:ext cx="9217024" cy="270843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需求分析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概念结构设计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逻辑结构设计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物理结构设计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数据库实施</a:t>
            </a:r>
          </a:p>
          <a:p>
            <a:pPr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71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数据库运行和维护</a:t>
            </a:r>
          </a:p>
        </p:txBody>
      </p:sp>
      <p:sp>
        <p:nvSpPr>
          <p:cNvPr id="58" name="矩形 57"/>
          <p:cNvSpPr/>
          <p:nvPr/>
        </p:nvSpPr>
        <p:spPr>
          <a:xfrm>
            <a:off x="4323632" y="357824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经过试运行后即可投入正式运行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在运行过程中必须不断对其进行评估、调整与修改</a:t>
            </a:r>
          </a:p>
        </p:txBody>
      </p:sp>
    </p:spTree>
    <p:extLst>
      <p:ext uri="{BB962C8B-B14F-4D97-AF65-F5344CB8AC3E}">
        <p14:creationId xmlns:p14="http://schemas.microsoft.com/office/powerpoint/2010/main" val="2195478241"/>
      </p:ext>
    </p:extLst>
  </p:cSld>
  <p:clrMapOvr>
    <a:masterClrMapping/>
  </p:clrMapOvr>
  <p:transition spd="slow" advTm="41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82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iterate type="lt">
                                    <p:tmPct val="40972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7700"/>
                                  </p:stCondLst>
                                  <p:iterate type="lt">
                                    <p:tmPct val="24146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8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193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236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23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3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28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243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286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nodeType="withEffect">
                                  <p:stCondLst>
                                    <p:cond delay="31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31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3320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39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394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39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nodeType="withEffect">
                                  <p:stCondLst>
                                    <p:cond delay="40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4320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40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55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55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5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1" presetClass="entr" presetSubtype="1" fill="hold" nodeType="withEffect">
                                  <p:stCondLst>
                                    <p:cond delay="561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5850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56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66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66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66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1" presetClass="entr" presetSubtype="1" fill="hold" nodeType="withEffect">
                                  <p:stCondLst>
                                    <p:cond delay="678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7010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678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814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814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8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1" presetClass="entr" presetSubtype="1" fill="hold" nodeType="withEffect">
                                  <p:stCondLst>
                                    <p:cond delay="827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1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8540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827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nodeType="withEffect">
                                  <p:stCondLst>
                                    <p:cond delay="93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93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9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1" presetClass="entr" presetSubtype="1" fill="hold" nodeType="withEffect">
                                  <p:stCondLst>
                                    <p:cond delay="947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9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947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9710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1" nodeType="withEffect">
                                  <p:stCondLst>
                                    <p:cond delay="107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1" nodeType="withEffect">
                                  <p:stCondLst>
                                    <p:cond delay="1076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  <p:bldP spid="3" grpId="0"/>
      <p:bldP spid="4" grpId="0"/>
      <p:bldP spid="35" grpId="0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45" grpId="0"/>
      <p:bldP spid="45" grpId="1"/>
      <p:bldP spid="46" grpId="0"/>
      <p:bldP spid="46" grpId="1"/>
      <p:bldP spid="47" grpId="0"/>
      <p:bldP spid="47" grpId="1"/>
      <p:bldP spid="48" grpId="0"/>
      <p:bldP spid="48" grpId="1"/>
      <p:bldP spid="49" grpId="0"/>
      <p:bldP spid="49" grpId="1"/>
      <p:bldP spid="50" grpId="0"/>
      <p:bldP spid="50" grpId="1"/>
      <p:bldP spid="51" grpId="0"/>
      <p:bldP spid="51" grpId="1"/>
      <p:bldP spid="53" grpId="0"/>
      <p:bldP spid="53" grpId="1"/>
      <p:bldP spid="55" grpId="0"/>
      <p:bldP spid="55" grpId="1"/>
      <p:bldP spid="56" grpId="0"/>
      <p:bldP spid="56" grpId="1"/>
      <p:bldP spid="57" grpId="0"/>
      <p:bldP spid="57" grpId="1"/>
      <p:bldP spid="58" grpId="0"/>
      <p:bldP spid="5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787158-0746-44DF-9D72-4662EDB92FE3}"/>
              </a:ext>
            </a:extLst>
          </p:cNvPr>
          <p:cNvSpPr txBox="1"/>
          <p:nvPr/>
        </p:nvSpPr>
        <p:spPr>
          <a:xfrm>
            <a:off x="216276" y="260649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71C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7.1.4 </a:t>
            </a:r>
            <a:endParaRPr lang="zh-CN" altLang="en-US" sz="3200" b="1" dirty="0">
              <a:solidFill>
                <a:srgbClr val="0071C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47B475-AB97-426C-A652-6DD5C0406EF9}"/>
              </a:ext>
            </a:extLst>
          </p:cNvPr>
          <p:cNvSpPr txBox="1"/>
          <p:nvPr/>
        </p:nvSpPr>
        <p:spPr>
          <a:xfrm>
            <a:off x="1128018" y="251938"/>
            <a:ext cx="6192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数据库设计过程中的各级模式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pic>
        <p:nvPicPr>
          <p:cNvPr id="5" name="Voice19 (180904.1704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72752" y="3225800"/>
            <a:ext cx="406400" cy="406400"/>
          </a:xfrm>
          <a:prstGeom prst="rect">
            <a:avLst/>
          </a:prstGeom>
        </p:spPr>
      </p:pic>
      <p:pic>
        <p:nvPicPr>
          <p:cNvPr id="52" name="Picture 6" descr="C:\Users\wamdm\Desktop\1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534" y="1628800"/>
            <a:ext cx="7928932" cy="419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圆角矩形标注 7"/>
          <p:cNvSpPr>
            <a:spLocks noChangeArrowheads="1"/>
          </p:cNvSpPr>
          <p:nvPr/>
        </p:nvSpPr>
        <p:spPr bwMode="auto">
          <a:xfrm>
            <a:off x="540358" y="1251000"/>
            <a:ext cx="3660775" cy="774700"/>
          </a:xfrm>
          <a:prstGeom prst="wedgeRoundRectCallout">
            <a:avLst>
              <a:gd name="adj1" fmla="val -1607"/>
              <a:gd name="adj2" fmla="val 80429"/>
              <a:gd name="adj3" fmla="val 16667"/>
            </a:avLst>
          </a:prstGeom>
          <a:ln>
            <a:solidFill>
              <a:srgbClr val="0071C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 marL="24765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spcBef>
                <a:spcPct val="0"/>
              </a:spcBef>
              <a:buSzTx/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FF0000"/>
                </a:solidFill>
              </a:rPr>
              <a:t>需求分析阶段</a:t>
            </a:r>
            <a:r>
              <a:rPr lang="zh-CN" altLang="en-US" sz="2000" dirty="0">
                <a:solidFill>
                  <a:srgbClr val="000000"/>
                </a:solidFill>
              </a:rPr>
              <a:t>：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eaLnBrk="1" hangingPunct="1">
              <a:spcBef>
                <a:spcPct val="0"/>
              </a:spcBef>
              <a:buSzTx/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000000"/>
                </a:solidFill>
              </a:rPr>
              <a:t>综合各个用户的应用需求</a:t>
            </a:r>
          </a:p>
        </p:txBody>
      </p:sp>
      <p:sp>
        <p:nvSpPr>
          <p:cNvPr id="63" name="圆角矩形标注 7"/>
          <p:cNvSpPr>
            <a:spLocks noChangeArrowheads="1"/>
          </p:cNvSpPr>
          <p:nvPr/>
        </p:nvSpPr>
        <p:spPr bwMode="auto">
          <a:xfrm>
            <a:off x="1296396" y="4797152"/>
            <a:ext cx="9145016" cy="1872208"/>
          </a:xfrm>
          <a:prstGeom prst="wedgeRoundRectCallout">
            <a:avLst>
              <a:gd name="adj1" fmla="val 11447"/>
              <a:gd name="adj2" fmla="val -64736"/>
              <a:gd name="adj3" fmla="val 16667"/>
            </a:avLst>
          </a:prstGeom>
          <a:ln>
            <a:solidFill>
              <a:srgbClr val="0071C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 marL="24765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spcBef>
                <a:spcPct val="0"/>
              </a:spcBef>
              <a:buSzTx/>
              <a:buFont typeface="Arial" panose="020B0604020202020204" pitchFamily="34" charset="0"/>
              <a:buNone/>
            </a:pPr>
            <a:endParaRPr lang="zh-CN" altLang="en-US" sz="2000" dirty="0">
              <a:latin typeface="Times New Roman" panose="02020603050405020304" pitchFamily="18" charset="0"/>
            </a:endParaRPr>
          </a:p>
          <a:p>
            <a:pPr lvl="1" eaLnBrk="1" hangingPunct="1">
              <a:spcBef>
                <a:spcPct val="0"/>
              </a:spcBef>
              <a:buSzTx/>
              <a:buFont typeface="Arial" panose="020B0604020202020204" pitchFamily="34" charset="0"/>
              <a:buNone/>
            </a:pPr>
            <a:r>
              <a:rPr lang="zh-CN" altLang="en-US" sz="2000" dirty="0">
                <a:latin typeface="Times New Roman" panose="02020603050405020304" pitchFamily="18" charset="0"/>
              </a:rPr>
              <a:t>逻辑设计阶段：</a:t>
            </a:r>
          </a:p>
          <a:p>
            <a:pPr lvl="1" eaLnBrk="1" hangingPunct="1">
              <a:spcBef>
                <a:spcPct val="0"/>
              </a:spcBef>
              <a:buSzTx/>
              <a:buFont typeface="Arial" panose="020B0604020202020204" pitchFamily="34" charset="0"/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1. </a:t>
            </a:r>
            <a:r>
              <a:rPr lang="zh-CN" altLang="en-US" sz="2000" dirty="0">
                <a:latin typeface="Times New Roman" panose="02020603050405020304" pitchFamily="18" charset="0"/>
              </a:rPr>
              <a:t>首先将</a:t>
            </a:r>
            <a:r>
              <a:rPr lang="en-US" altLang="zh-CN" sz="2000" dirty="0">
                <a:latin typeface="Times New Roman" panose="02020603050405020304" pitchFamily="18" charset="0"/>
              </a:rPr>
              <a:t>E-R</a:t>
            </a:r>
            <a:r>
              <a:rPr lang="zh-CN" altLang="en-US" sz="2000" dirty="0">
                <a:latin typeface="Times New Roman" panose="02020603050405020304" pitchFamily="18" charset="0"/>
              </a:rPr>
              <a:t>图转换成具体的数据库产品支持的数据模型，如关系模型，</a:t>
            </a:r>
          </a:p>
          <a:p>
            <a:pPr lvl="1" eaLnBrk="1" hangingPunct="1">
              <a:spcBef>
                <a:spcPct val="0"/>
              </a:spcBef>
              <a:buSzTx/>
              <a:buFont typeface="Arial" panose="020B0604020202020204" pitchFamily="34" charset="0"/>
              <a:buNone/>
            </a:pPr>
            <a:r>
              <a:rPr lang="zh-CN" altLang="en-US" sz="2000" dirty="0">
                <a:latin typeface="Times New Roman" panose="02020603050405020304" pitchFamily="18" charset="0"/>
              </a:rPr>
              <a:t>形成数据库逻辑模式</a:t>
            </a:r>
          </a:p>
          <a:p>
            <a:pPr lvl="1" eaLnBrk="1" hangingPunct="1">
              <a:spcBef>
                <a:spcPct val="0"/>
              </a:spcBef>
              <a:buSzTx/>
              <a:buFont typeface="Arial" panose="020B0604020202020204" pitchFamily="34" charset="0"/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2. </a:t>
            </a:r>
            <a:r>
              <a:rPr lang="zh-CN" altLang="en-US" sz="2000" dirty="0">
                <a:latin typeface="Times New Roman" panose="02020603050405020304" pitchFamily="18" charset="0"/>
              </a:rPr>
              <a:t>然后根据用户处理的要求、安全性的考虑，在基本表的基础上再建立</a:t>
            </a:r>
          </a:p>
          <a:p>
            <a:pPr lvl="1" eaLnBrk="1" hangingPunct="1">
              <a:spcBef>
                <a:spcPct val="0"/>
              </a:spcBef>
              <a:buSzTx/>
              <a:buFont typeface="Arial" panose="020B0604020202020204" pitchFamily="34" charset="0"/>
              <a:buNone/>
            </a:pPr>
            <a:r>
              <a:rPr lang="zh-CN" altLang="en-US" sz="2000" dirty="0">
                <a:latin typeface="Times New Roman" panose="02020603050405020304" pitchFamily="18" charset="0"/>
              </a:rPr>
              <a:t>必要的视图（</a:t>
            </a:r>
            <a:r>
              <a:rPr lang="en-US" altLang="zh-CN" sz="2000" dirty="0">
                <a:latin typeface="Times New Roman" panose="02020603050405020304" pitchFamily="18" charset="0"/>
              </a:rPr>
              <a:t>View</a:t>
            </a:r>
            <a:r>
              <a:rPr lang="zh-CN" altLang="en-US" sz="2000" dirty="0">
                <a:latin typeface="Times New Roman" panose="02020603050405020304" pitchFamily="18" charset="0"/>
              </a:rPr>
              <a:t>），形成数据的外模式</a:t>
            </a:r>
          </a:p>
          <a:p>
            <a:pPr lvl="1" eaLnBrk="1" hangingPunct="1">
              <a:spcBef>
                <a:spcPct val="0"/>
              </a:spcBef>
              <a:buSzTx/>
              <a:buFont typeface="Arial" panose="020B0604020202020204" pitchFamily="34" charset="0"/>
              <a:buNone/>
            </a:pPr>
            <a:endParaRPr lang="zh-CN" altLang="en-US" sz="2000" dirty="0">
              <a:latin typeface="Times New Roman" panose="02020603050405020304" pitchFamily="18" charset="0"/>
            </a:endParaRPr>
          </a:p>
        </p:txBody>
      </p:sp>
      <p:sp>
        <p:nvSpPr>
          <p:cNvPr id="64" name="圆角矩形标注 7"/>
          <p:cNvSpPr>
            <a:spLocks noChangeArrowheads="1"/>
          </p:cNvSpPr>
          <p:nvPr/>
        </p:nvSpPr>
        <p:spPr bwMode="auto">
          <a:xfrm>
            <a:off x="80494" y="1157313"/>
            <a:ext cx="10020138" cy="1128270"/>
          </a:xfrm>
          <a:prstGeom prst="wedgeRoundRectCallout">
            <a:avLst>
              <a:gd name="adj1" fmla="val -7690"/>
              <a:gd name="adj2" fmla="val 129553"/>
              <a:gd name="adj3" fmla="val 16667"/>
            </a:avLst>
          </a:prstGeom>
          <a:ln>
            <a:solidFill>
              <a:srgbClr val="0071C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 marL="24765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spcBef>
                <a:spcPct val="0"/>
              </a:spcBef>
              <a:buSzTx/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FF0000"/>
                </a:solidFill>
              </a:rPr>
              <a:t>概念设计阶段：</a:t>
            </a:r>
          </a:p>
          <a:p>
            <a:pPr lvl="1" eaLnBrk="1" hangingPunct="1">
              <a:spcBef>
                <a:spcPct val="0"/>
              </a:spcBef>
              <a:buSzTx/>
              <a:buFont typeface="Arial" panose="020B0604020202020204" pitchFamily="34" charset="0"/>
              <a:buNone/>
            </a:pPr>
            <a:r>
              <a:rPr lang="zh-CN" altLang="en-US" sz="2000" dirty="0">
                <a:latin typeface="宋体" panose="02010600030101010101" pitchFamily="2" charset="-122"/>
              </a:rPr>
              <a:t> 形成独立于机器特点，</a:t>
            </a:r>
            <a:r>
              <a:rPr lang="zh-CN" altLang="en-US" sz="2000" dirty="0" smtClean="0">
                <a:latin typeface="宋体" panose="02010600030101010101" pitchFamily="2" charset="-122"/>
              </a:rPr>
              <a:t>独立</a:t>
            </a:r>
            <a:r>
              <a:rPr lang="zh-CN" altLang="en-US" sz="2000" dirty="0">
                <a:latin typeface="宋体" panose="02010600030101010101" pitchFamily="2" charset="-122"/>
              </a:rPr>
              <a:t>于各个数据库管理系统</a:t>
            </a:r>
            <a:r>
              <a:rPr lang="zh-CN" altLang="en-US" sz="2000" dirty="0" smtClean="0">
                <a:latin typeface="宋体" panose="02010600030101010101" pitchFamily="2" charset="-122"/>
              </a:rPr>
              <a:t>产品</a:t>
            </a:r>
            <a:r>
              <a:rPr lang="zh-CN" altLang="en-US" sz="2000" dirty="0">
                <a:latin typeface="宋体" panose="02010600030101010101" pitchFamily="2" charset="-122"/>
              </a:rPr>
              <a:t>的概念模式（</a:t>
            </a:r>
            <a:r>
              <a:rPr lang="en-US" altLang="zh-CN" sz="2000" dirty="0">
                <a:latin typeface="宋体" panose="02010600030101010101" pitchFamily="2" charset="-122"/>
              </a:rPr>
              <a:t>E-R</a:t>
            </a:r>
            <a:r>
              <a:rPr lang="zh-CN" altLang="en-US" sz="2000" dirty="0">
                <a:latin typeface="宋体" panose="02010600030101010101" pitchFamily="2" charset="-122"/>
              </a:rPr>
              <a:t>图）</a:t>
            </a:r>
          </a:p>
        </p:txBody>
      </p:sp>
      <p:sp>
        <p:nvSpPr>
          <p:cNvPr id="65" name="圆角矩形标注 7"/>
          <p:cNvSpPr>
            <a:spLocks noChangeArrowheads="1"/>
          </p:cNvSpPr>
          <p:nvPr/>
        </p:nvSpPr>
        <p:spPr bwMode="auto">
          <a:xfrm>
            <a:off x="2567608" y="980728"/>
            <a:ext cx="9141792" cy="1872208"/>
          </a:xfrm>
          <a:prstGeom prst="wedgeRoundRectCallout">
            <a:avLst>
              <a:gd name="adj1" fmla="val 24779"/>
              <a:gd name="adj2" fmla="val 77038"/>
              <a:gd name="adj3" fmla="val 16667"/>
            </a:avLst>
          </a:prstGeom>
          <a:ln>
            <a:solidFill>
              <a:srgbClr val="0071C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 marL="24765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spcBef>
                <a:spcPct val="0"/>
              </a:spcBef>
              <a:buSzTx/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物理设计阶段</a:t>
            </a:r>
            <a:r>
              <a:rPr lang="zh-CN" altLang="en-US" sz="2000" dirty="0">
                <a:latin typeface="Times New Roman" panose="02020603050405020304" pitchFamily="18" charset="0"/>
              </a:rPr>
              <a:t>：</a:t>
            </a:r>
          </a:p>
          <a:p>
            <a:pPr lvl="1" eaLnBrk="1" hangingPunct="1">
              <a:spcBef>
                <a:spcPct val="0"/>
              </a:spcBef>
              <a:buSzTx/>
              <a:buFont typeface="Arial" panose="020B0604020202020204" pitchFamily="34" charset="0"/>
              <a:buNone/>
            </a:pPr>
            <a:r>
              <a:rPr lang="zh-CN" altLang="en-US" sz="2000" dirty="0">
                <a:latin typeface="Times New Roman" panose="02020603050405020304" pitchFamily="18" charset="0"/>
              </a:rPr>
              <a:t>根据数据库管理系统特点和处理的需要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，进行</a:t>
            </a:r>
            <a:r>
              <a:rPr lang="zh-CN" altLang="en-US" sz="2000" dirty="0">
                <a:latin typeface="Times New Roman" panose="02020603050405020304" pitchFamily="18" charset="0"/>
              </a:rPr>
              <a:t>物理存储安排，建立索引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，</a:t>
            </a:r>
            <a:endParaRPr lang="en-US" altLang="zh-CN" sz="2000" dirty="0" smtClean="0">
              <a:latin typeface="Times New Roman" panose="02020603050405020304" pitchFamily="18" charset="0"/>
            </a:endParaRPr>
          </a:p>
          <a:p>
            <a:pPr lvl="1" eaLnBrk="1" hangingPunct="1">
              <a:spcBef>
                <a:spcPct val="0"/>
              </a:spcBef>
              <a:buSzTx/>
              <a:buFont typeface="Arial" panose="020B0604020202020204" pitchFamily="34" charset="0"/>
              <a:buNone/>
            </a:pPr>
            <a:r>
              <a:rPr lang="zh-CN" altLang="en-US" sz="2000" dirty="0" smtClean="0">
                <a:latin typeface="Times New Roman" panose="02020603050405020304" pitchFamily="18" charset="0"/>
              </a:rPr>
              <a:t>形成数据库</a:t>
            </a:r>
            <a:r>
              <a:rPr lang="zh-CN" altLang="en-US" sz="2000" dirty="0">
                <a:latin typeface="Times New Roman" panose="02020603050405020304" pitchFamily="18" charset="0"/>
              </a:rPr>
              <a:t>内模式</a:t>
            </a:r>
          </a:p>
        </p:txBody>
      </p:sp>
    </p:spTree>
    <p:extLst>
      <p:ext uri="{BB962C8B-B14F-4D97-AF65-F5344CB8AC3E}">
        <p14:creationId xmlns:p14="http://schemas.microsoft.com/office/powerpoint/2010/main" val="2637063530"/>
      </p:ext>
    </p:extLst>
  </p:cSld>
  <p:clrMapOvr>
    <a:masterClrMapping/>
  </p:clrMapOvr>
  <p:transition spd="slow" advTm="57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1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10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11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4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20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2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43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44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2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5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</p:bldLst>
  </p:timing>
</p:sld>
</file>

<file path=ppt/theme/theme1.xml><?xml version="1.0" encoding="utf-8"?>
<a:theme xmlns:a="http://schemas.openxmlformats.org/drawingml/2006/main" name="数据库系统概论">
  <a:themeElements>
    <a:clrScheme name="数据库系统概论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FDEF3"/>
      </a:accent1>
      <a:accent2>
        <a:srgbClr val="333399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数据库系统概论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3200" baseline="0" dirty="0" smtClean="0">
            <a:solidFill>
              <a:srgbClr val="0071C1"/>
            </a:solidFill>
            <a:latin typeface="Times New Roman" panose="02020603050405020304" pitchFamily="18" charset="0"/>
            <a:ea typeface="华文行楷" panose="02010800040101010101" pitchFamily="2" charset="-122"/>
          </a:defRPr>
        </a:defPPr>
      </a:lstStyle>
    </a:txDef>
  </a:objectDefaults>
  <a:extraClrSchemeLst>
    <a:extraClrScheme>
      <a:clrScheme name="数据库系统概论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数据库系统概论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数据库系统概论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数据库系统概论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数据库系统概论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数据库系统概论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据库系统概论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数据库系统概论">
  <a:themeElements>
    <a:clrScheme name="1_数据库系统概论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FDEF3"/>
      </a:accent1>
      <a:accent2>
        <a:srgbClr val="333399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1_数据库系统概论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400" b="1" dirty="0" smtClean="0">
            <a:solidFill>
              <a:srgbClr val="0071C1"/>
            </a:solidFill>
            <a:latin typeface="Times New Roman" panose="02020603050405020304" pitchFamily="18" charset="0"/>
            <a:ea typeface="华文行楷" panose="02010800040101010101" pitchFamily="2" charset="-122"/>
          </a:defRPr>
        </a:defPPr>
      </a:lstStyle>
    </a:txDef>
  </a:objectDefaults>
  <a:extraClrSchemeLst>
    <a:extraClrScheme>
      <a:clrScheme name="1_数据库系统概论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数据库系统概论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数据库系统概论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数据库系统概论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数据库系统概论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数据库系统概论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数据库系统概论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8342</TotalTime>
  <Pages>0</Pages>
  <Words>1154</Words>
  <Characters>0</Characters>
  <Application>Microsoft Office PowerPoint</Application>
  <DocSecurity>0</DocSecurity>
  <PresentationFormat>宽屏</PresentationFormat>
  <Lines>0</Lines>
  <Paragraphs>218</Paragraphs>
  <Slides>13</Slides>
  <Notes>1</Notes>
  <HiddenSlides>0</HiddenSlides>
  <MMClips>10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13</vt:i4>
      </vt:variant>
    </vt:vector>
  </HeadingPairs>
  <TitlesOfParts>
    <vt:vector size="25" baseType="lpstr">
      <vt:lpstr>等线</vt:lpstr>
      <vt:lpstr>等线 Light</vt:lpstr>
      <vt:lpstr>华文行楷</vt:lpstr>
      <vt:lpstr>华文中宋</vt:lpstr>
      <vt:lpstr>宋体</vt:lpstr>
      <vt:lpstr>Arial</vt:lpstr>
      <vt:lpstr>Calibri</vt:lpstr>
      <vt:lpstr>Times New Roman</vt:lpstr>
      <vt:lpstr>Wingdings</vt:lpstr>
      <vt:lpstr>数据库系统概论</vt:lpstr>
      <vt:lpstr>1_数据库系统概论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subject/>
  <dc:creator>hp</dc:creator>
  <cp:keywords/>
  <dc:description/>
  <cp:lastModifiedBy>千里 快哉风</cp:lastModifiedBy>
  <cp:revision>884</cp:revision>
  <dcterms:created xsi:type="dcterms:W3CDTF">2014-10-22T07:43:12Z</dcterms:created>
  <dcterms:modified xsi:type="dcterms:W3CDTF">2018-09-04T10:01:01Z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2052-9.1.0.4855</vt:lpwstr>
  </property>
</Properties>
</file>